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79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69" r:id="rId19"/>
    <p:sldId id="277" r:id="rId20"/>
    <p:sldId id="270" r:id="rId21"/>
    <p:sldId id="271" r:id="rId22"/>
    <p:sldId id="274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ncois One" panose="020B0604020202020204" charset="0"/>
      <p:regular r:id="rId29"/>
    </p:embeddedFont>
    <p:embeddedFont>
      <p:font typeface="KG Primary Penmanship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4DB8B-320B-4D83-8536-98C00C8FA3E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1CF6-9982-444C-8C59-5FE99E80C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* Link host: https://www.mentimeter.com/app/presentation/ala2ifdgy58enrzrzttteg6b51k2pcy5/edit?question=kouv1bfac414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C1CF6-9982-444C-8C59-5FE99E80C9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host: https://padlet.com/01636722286nem/el-unit-1b-some-advice-for-elspbeth-xkyt656ttzjjvkwt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C1CF6-9982-444C-8C59-5FE99E80C9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47.png"/><Relationship Id="rId10" Type="http://schemas.openxmlformats.org/officeDocument/2006/relationships/image" Target="../media/image22.svg"/><Relationship Id="rId4" Type="http://schemas.openxmlformats.org/officeDocument/2006/relationships/image" Target="../media/image20.jpeg"/><Relationship Id="rId9" Type="http://schemas.openxmlformats.org/officeDocument/2006/relationships/image" Target="../media/image2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4.svg"/><Relationship Id="rId9" Type="http://schemas.openxmlformats.org/officeDocument/2006/relationships/image" Target="../media/image41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2.svg"/><Relationship Id="rId9" Type="http://schemas.openxmlformats.org/officeDocument/2006/relationships/image" Target="../media/image18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51.svg"/><Relationship Id="rId17" Type="http://schemas.openxmlformats.org/officeDocument/2006/relationships/image" Target="../media/image47.png"/><Relationship Id="rId2" Type="http://schemas.openxmlformats.org/officeDocument/2006/relationships/audio" Target="../media/media2.mp3"/><Relationship Id="rId16" Type="http://schemas.openxmlformats.org/officeDocument/2006/relationships/image" Target="../media/image53.png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11" Type="http://schemas.openxmlformats.org/officeDocument/2006/relationships/image" Target="../media/image50.png"/><Relationship Id="rId5" Type="http://schemas.openxmlformats.org/officeDocument/2006/relationships/image" Target="../media/image34.svg"/><Relationship Id="rId15" Type="http://schemas.openxmlformats.org/officeDocument/2006/relationships/image" Target="../media/image52.png"/><Relationship Id="rId10" Type="http://schemas.openxmlformats.org/officeDocument/2006/relationships/image" Target="../media/image38.sv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20.jpeg"/><Relationship Id="rId9" Type="http://schemas.openxmlformats.org/officeDocument/2006/relationships/image" Target="../media/image21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png"/><Relationship Id="rId3" Type="http://schemas.microsoft.com/office/2007/relationships/media" Target="../media/media5.mp3"/><Relationship Id="rId7" Type="http://schemas.openxmlformats.org/officeDocument/2006/relationships/image" Target="../media/image23.png"/><Relationship Id="rId12" Type="http://schemas.openxmlformats.org/officeDocument/2006/relationships/image" Target="../media/image22.svg"/><Relationship Id="rId17" Type="http://schemas.openxmlformats.org/officeDocument/2006/relationships/image" Target="../media/image47.png"/><Relationship Id="rId2" Type="http://schemas.openxmlformats.org/officeDocument/2006/relationships/audio" Target="../media/media4.mp3"/><Relationship Id="rId16" Type="http://schemas.openxmlformats.org/officeDocument/2006/relationships/image" Target="../media/image56.svg"/><Relationship Id="rId1" Type="http://schemas.microsoft.com/office/2007/relationships/media" Target="../media/media4.mp3"/><Relationship Id="rId6" Type="http://schemas.openxmlformats.org/officeDocument/2006/relationships/image" Target="../media/image20.jpe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5.png"/><Relationship Id="rId10" Type="http://schemas.openxmlformats.org/officeDocument/2006/relationships/image" Target="../media/image28.svg"/><Relationship Id="rId4" Type="http://schemas.openxmlformats.org/officeDocument/2006/relationships/audio" Target="../media/media5.mp3"/><Relationship Id="rId9" Type="http://schemas.openxmlformats.org/officeDocument/2006/relationships/image" Target="../media/image27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0.png"/><Relationship Id="rId3" Type="http://schemas.openxmlformats.org/officeDocument/2006/relationships/image" Target="../media/image34.svg"/><Relationship Id="rId7" Type="http://schemas.openxmlformats.org/officeDocument/2006/relationships/image" Target="../media/image37.png"/><Relationship Id="rId12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0" Type="http://schemas.openxmlformats.org/officeDocument/2006/relationships/image" Target="../media/image58.svg"/><Relationship Id="rId4" Type="http://schemas.openxmlformats.org/officeDocument/2006/relationships/image" Target="../media/image32.jpeg"/><Relationship Id="rId9" Type="http://schemas.openxmlformats.org/officeDocument/2006/relationships/image" Target="../media/image57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59.png"/><Relationship Id="rId10" Type="http://schemas.openxmlformats.org/officeDocument/2006/relationships/image" Target="../media/image58.svg"/><Relationship Id="rId4" Type="http://schemas.openxmlformats.org/officeDocument/2006/relationships/image" Target="../media/image34.svg"/><Relationship Id="rId9" Type="http://schemas.openxmlformats.org/officeDocument/2006/relationships/image" Target="../media/image57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1.svg"/><Relationship Id="rId5" Type="http://schemas.openxmlformats.org/officeDocument/2006/relationships/image" Target="../media/image42.sv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61.svg"/><Relationship Id="rId4" Type="http://schemas.openxmlformats.org/officeDocument/2006/relationships/image" Target="../media/image3.jpe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61.svg"/><Relationship Id="rId4" Type="http://schemas.openxmlformats.org/officeDocument/2006/relationships/image" Target="../media/image3.jpe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62.png"/><Relationship Id="rId12" Type="http://schemas.openxmlformats.org/officeDocument/2006/relationships/image" Target="../media/image28.svg"/><Relationship Id="rId2" Type="http://schemas.openxmlformats.org/officeDocument/2006/relationships/image" Target="../media/image20.jpe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66.png"/><Relationship Id="rId10" Type="http://schemas.openxmlformats.org/officeDocument/2006/relationships/image" Target="../media/image65.svg"/><Relationship Id="rId4" Type="http://schemas.openxmlformats.org/officeDocument/2006/relationships/image" Target="../media/image24.svg"/><Relationship Id="rId9" Type="http://schemas.openxmlformats.org/officeDocument/2006/relationships/image" Target="../media/image64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9.sv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3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3785202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9976">
            <a:off x="12226587" y="-4532682"/>
            <a:ext cx="9181557" cy="8684417"/>
          </a:xfrm>
          <a:custGeom>
            <a:avLst/>
            <a:gdLst/>
            <a:ahLst/>
            <a:cxnLst/>
            <a:rect l="l" t="t" r="r" b="b"/>
            <a:pathLst>
              <a:path w="9181557" h="8684417">
                <a:moveTo>
                  <a:pt x="0" y="0"/>
                </a:moveTo>
                <a:lnTo>
                  <a:pt x="9181557" y="0"/>
                </a:lnTo>
                <a:lnTo>
                  <a:pt x="9181557" y="8684417"/>
                </a:lnTo>
                <a:lnTo>
                  <a:pt x="0" y="8684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3594224">
            <a:off x="12158528" y="4998197"/>
            <a:ext cx="10201545" cy="13886343"/>
            <a:chOff x="0" y="0"/>
            <a:chExt cx="6350000" cy="86436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6769" t="-3057" r="-28617" b="-152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3594224">
            <a:off x="-3741893" y="-9312169"/>
            <a:ext cx="10201545" cy="13886343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6769" t="-3057" r="-28617" b="-1528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3580312" y="826735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2" y="0"/>
                </a:lnTo>
                <a:lnTo>
                  <a:pt x="4261122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80312" y="6968959"/>
            <a:ext cx="3678988" cy="2917131"/>
          </a:xfrm>
          <a:custGeom>
            <a:avLst/>
            <a:gdLst/>
            <a:ahLst/>
            <a:cxnLst/>
            <a:rect l="l" t="t" r="r" b="b"/>
            <a:pathLst>
              <a:path w="3678988" h="2917131">
                <a:moveTo>
                  <a:pt x="0" y="0"/>
                </a:moveTo>
                <a:lnTo>
                  <a:pt x="3678988" y="0"/>
                </a:lnTo>
                <a:lnTo>
                  <a:pt x="3678988" y="2917130"/>
                </a:lnTo>
                <a:lnTo>
                  <a:pt x="0" y="2917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2840" y="619906"/>
            <a:ext cx="3678988" cy="2917131"/>
          </a:xfrm>
          <a:custGeom>
            <a:avLst/>
            <a:gdLst/>
            <a:ahLst/>
            <a:cxnLst/>
            <a:rect l="l" t="t" r="r" b="b"/>
            <a:pathLst>
              <a:path w="3678988" h="2917131">
                <a:moveTo>
                  <a:pt x="0" y="0"/>
                </a:moveTo>
                <a:lnTo>
                  <a:pt x="3678987" y="0"/>
                </a:lnTo>
                <a:lnTo>
                  <a:pt x="3678987" y="2917130"/>
                </a:lnTo>
                <a:lnTo>
                  <a:pt x="0" y="2917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96922">
            <a:off x="1634785" y="7284908"/>
            <a:ext cx="2752497" cy="2722316"/>
          </a:xfrm>
          <a:custGeom>
            <a:avLst/>
            <a:gdLst/>
            <a:ahLst/>
            <a:cxnLst/>
            <a:rect l="l" t="t" r="r" b="b"/>
            <a:pathLst>
              <a:path w="2752497" h="2722316">
                <a:moveTo>
                  <a:pt x="0" y="0"/>
                </a:moveTo>
                <a:lnTo>
                  <a:pt x="2752497" y="0"/>
                </a:lnTo>
                <a:lnTo>
                  <a:pt x="2752497" y="2722316"/>
                </a:lnTo>
                <a:lnTo>
                  <a:pt x="0" y="2722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216948">
            <a:off x="474129" y="5261640"/>
            <a:ext cx="2912234" cy="2899204"/>
          </a:xfrm>
          <a:custGeom>
            <a:avLst/>
            <a:gdLst/>
            <a:ahLst/>
            <a:cxnLst/>
            <a:rect l="l" t="t" r="r" b="b"/>
            <a:pathLst>
              <a:path w="2912234" h="2899204">
                <a:moveTo>
                  <a:pt x="0" y="0"/>
                </a:moveTo>
                <a:lnTo>
                  <a:pt x="2912234" y="0"/>
                </a:lnTo>
                <a:lnTo>
                  <a:pt x="2912234" y="2899203"/>
                </a:lnTo>
                <a:lnTo>
                  <a:pt x="0" y="28992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78118" y="8229600"/>
            <a:ext cx="2970137" cy="4114800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0"/>
                </a:moveTo>
                <a:lnTo>
                  <a:pt x="2970138" y="0"/>
                </a:lnTo>
                <a:lnTo>
                  <a:pt x="2970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5419806" y="3885372"/>
            <a:ext cx="2970137" cy="4114800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4114800"/>
                </a:moveTo>
                <a:lnTo>
                  <a:pt x="2970138" y="4114800"/>
                </a:lnTo>
                <a:lnTo>
                  <a:pt x="297013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798579" y="2816033"/>
            <a:ext cx="5860301" cy="123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6"/>
              </a:lnSpc>
            </a:pPr>
            <a:r>
              <a:rPr lang="en-US" sz="9907">
                <a:solidFill>
                  <a:srgbClr val="50291C"/>
                </a:solidFill>
                <a:latin typeface="Francois One"/>
                <a:ea typeface="Francois One"/>
                <a:cs typeface="Francois One"/>
                <a:sym typeface="Francois One"/>
              </a:rPr>
              <a:t>UNIT 1B: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46555" y="6370563"/>
            <a:ext cx="10129936" cy="134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0"/>
              </a:lnSpc>
            </a:pPr>
            <a:r>
              <a:rPr lang="en-US" sz="5611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Listening Skills Focus: Analyzing Relationships &amp; Personality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78118" y="4621121"/>
            <a:ext cx="12666809" cy="159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53"/>
              </a:lnSpc>
            </a:pPr>
            <a:r>
              <a:rPr lang="en-US" sz="12948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THE PERFECT DATE?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04772" y="1190625"/>
            <a:ext cx="11154528" cy="77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1"/>
              </a:lnSpc>
            </a:pPr>
            <a:r>
              <a:rPr lang="en-US" sz="6179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English File Pre-intermediate (4th Edition)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80075" y="7637577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592102">
            <a:off x="-2211539" y="-3788186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36038">
            <a:off x="15331472" y="8100894"/>
            <a:ext cx="2028859" cy="1908579"/>
          </a:xfrm>
          <a:custGeom>
            <a:avLst/>
            <a:gdLst/>
            <a:ahLst/>
            <a:cxnLst/>
            <a:rect l="l" t="t" r="r" b="b"/>
            <a:pathLst>
              <a:path w="2028859" h="1908579">
                <a:moveTo>
                  <a:pt x="0" y="0"/>
                </a:moveTo>
                <a:lnTo>
                  <a:pt x="2028859" y="0"/>
                </a:lnTo>
                <a:lnTo>
                  <a:pt x="2028859" y="1908579"/>
                </a:lnTo>
                <a:lnTo>
                  <a:pt x="0" y="19085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318316">
            <a:off x="232881" y="261076"/>
            <a:ext cx="2062323" cy="2053095"/>
          </a:xfrm>
          <a:custGeom>
            <a:avLst/>
            <a:gdLst/>
            <a:ahLst/>
            <a:cxnLst/>
            <a:rect l="l" t="t" r="r" b="b"/>
            <a:pathLst>
              <a:path w="2062323" h="2053095">
                <a:moveTo>
                  <a:pt x="0" y="0"/>
                </a:moveTo>
                <a:lnTo>
                  <a:pt x="2062322" y="0"/>
                </a:lnTo>
                <a:lnTo>
                  <a:pt x="2062322" y="2053095"/>
                </a:lnTo>
                <a:lnTo>
                  <a:pt x="0" y="2053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389" y="258856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95173" y="992348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1: APPEARANCE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64042" y="2525537"/>
            <a:ext cx="8308755" cy="6123313"/>
          </a:xfrm>
          <a:custGeom>
            <a:avLst/>
            <a:gdLst/>
            <a:ahLst/>
            <a:cxnLst/>
            <a:rect l="l" t="t" r="r" b="b"/>
            <a:pathLst>
              <a:path w="8308755" h="6123313">
                <a:moveTo>
                  <a:pt x="0" y="0"/>
                </a:moveTo>
                <a:lnTo>
                  <a:pt x="8308755" y="0"/>
                </a:lnTo>
                <a:lnTo>
                  <a:pt x="8308755" y="6123313"/>
                </a:lnTo>
                <a:lnTo>
                  <a:pt x="0" y="61233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83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66683" y="1523310"/>
            <a:ext cx="6992617" cy="7184781"/>
          </a:xfrm>
          <a:custGeom>
            <a:avLst/>
            <a:gdLst/>
            <a:ahLst/>
            <a:cxnLst/>
            <a:rect l="l" t="t" r="r" b="b"/>
            <a:pathLst>
              <a:path w="6992617" h="7184781">
                <a:moveTo>
                  <a:pt x="0" y="0"/>
                </a:moveTo>
                <a:lnTo>
                  <a:pt x="6992617" y="0"/>
                </a:lnTo>
                <a:lnTo>
                  <a:pt x="6992617" y="7184780"/>
                </a:lnTo>
                <a:lnTo>
                  <a:pt x="0" y="718478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66683" y="1070660"/>
            <a:ext cx="5471358" cy="54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4347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 does he/she look like?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7793" y="1878173"/>
            <a:ext cx="7324110" cy="57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r>
              <a:rPr lang="en-US" sz="47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a. Match the sentences and photos.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95173" y="8782200"/>
            <a:ext cx="4993909" cy="579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4699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b. Listen and check.</a:t>
            </a:r>
          </a:p>
        </p:txBody>
      </p:sp>
      <p:pic>
        <p:nvPicPr>
          <p:cNvPr id="20" name="audio 1.13">
            <a:hlinkClick r:id="" action="ppaction://media"/>
            <a:extLst>
              <a:ext uri="{FF2B5EF4-FFF2-40B4-BE49-F238E27FC236}">
                <a16:creationId xmlns:a16="http://schemas.microsoft.com/office/drawing/2014/main" id="{4C43A6B0-C6F9-474E-9B4E-0E31D3891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67760" y="8536542"/>
            <a:ext cx="993507" cy="9935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4251259">
            <a:off x="-1831565" y="-34316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70044" y="774532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56383" y="251086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130605">
            <a:off x="-265647" y="697118"/>
            <a:ext cx="2046806" cy="2067787"/>
          </a:xfrm>
          <a:custGeom>
            <a:avLst/>
            <a:gdLst/>
            <a:ahLst/>
            <a:cxnLst/>
            <a:rect l="l" t="t" r="r" b="b"/>
            <a:pathLst>
              <a:path w="2046806" h="2067787">
                <a:moveTo>
                  <a:pt x="0" y="0"/>
                </a:moveTo>
                <a:lnTo>
                  <a:pt x="2046806" y="0"/>
                </a:lnTo>
                <a:lnTo>
                  <a:pt x="2046806" y="2067787"/>
                </a:lnTo>
                <a:lnTo>
                  <a:pt x="0" y="20677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1364" y="-268944"/>
            <a:ext cx="2025020" cy="1984787"/>
          </a:xfrm>
          <a:custGeom>
            <a:avLst/>
            <a:gdLst/>
            <a:ahLst/>
            <a:cxnLst/>
            <a:rect l="l" t="t" r="r" b="b"/>
            <a:pathLst>
              <a:path w="2025020" h="1984787">
                <a:moveTo>
                  <a:pt x="0" y="0"/>
                </a:moveTo>
                <a:lnTo>
                  <a:pt x="2025019" y="0"/>
                </a:lnTo>
                <a:lnTo>
                  <a:pt x="2025019" y="1984788"/>
                </a:lnTo>
                <a:lnTo>
                  <a:pt x="0" y="19847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V="1">
            <a:off x="14831583" y="190351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8568" y="8910990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03401" y="4246986"/>
            <a:ext cx="6297602" cy="1548603"/>
          </a:xfrm>
          <a:custGeom>
            <a:avLst/>
            <a:gdLst/>
            <a:ahLst/>
            <a:cxnLst/>
            <a:rect l="l" t="t" r="r" b="b"/>
            <a:pathLst>
              <a:path w="6297602" h="1548603">
                <a:moveTo>
                  <a:pt x="0" y="0"/>
                </a:moveTo>
                <a:lnTo>
                  <a:pt x="6297602" y="0"/>
                </a:lnTo>
                <a:lnTo>
                  <a:pt x="6297602" y="1548602"/>
                </a:lnTo>
                <a:lnTo>
                  <a:pt x="0" y="15486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22142" r="-99944" b="-2393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07412" y="2332877"/>
            <a:ext cx="9951888" cy="6925423"/>
          </a:xfrm>
          <a:custGeom>
            <a:avLst/>
            <a:gdLst/>
            <a:ahLst/>
            <a:cxnLst/>
            <a:rect l="l" t="t" r="r" b="b"/>
            <a:pathLst>
              <a:path w="9951888" h="6925423">
                <a:moveTo>
                  <a:pt x="0" y="0"/>
                </a:moveTo>
                <a:lnTo>
                  <a:pt x="9951888" y="0"/>
                </a:lnTo>
                <a:lnTo>
                  <a:pt x="9951888" y="6925423"/>
                </a:lnTo>
                <a:lnTo>
                  <a:pt x="0" y="69254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31364" y="1435736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2: PERSONALITY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850" y="1508127"/>
            <a:ext cx="6032756" cy="579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4699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What’s he/she like?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1364" y="2751751"/>
            <a:ext cx="5613296" cy="111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4699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a. Match the adjectives to the definitions.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135599" y="5883872"/>
            <a:ext cx="4164748" cy="1594753"/>
          </a:xfrm>
          <a:custGeom>
            <a:avLst/>
            <a:gdLst/>
            <a:ahLst/>
            <a:cxnLst/>
            <a:rect l="l" t="t" r="r" b="b"/>
            <a:pathLst>
              <a:path w="4164748" h="1594753">
                <a:moveTo>
                  <a:pt x="0" y="0"/>
                </a:moveTo>
                <a:lnTo>
                  <a:pt x="4164748" y="0"/>
                </a:lnTo>
                <a:lnTo>
                  <a:pt x="4164748" y="1594753"/>
                </a:lnTo>
                <a:lnTo>
                  <a:pt x="0" y="15947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57889" t="-22142" r="-53461" b="-23936"/>
            </a:stretch>
          </a:blipFill>
        </p:spPr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571265">
            <a:off x="6286907" y="-1199593"/>
            <a:ext cx="6933386" cy="14525144"/>
          </a:xfrm>
          <a:custGeom>
            <a:avLst/>
            <a:gdLst/>
            <a:ahLst/>
            <a:cxnLst/>
            <a:rect l="l" t="t" r="r" b="b"/>
            <a:pathLst>
              <a:path w="6933386" h="9802988">
                <a:moveTo>
                  <a:pt x="0" y="0"/>
                </a:moveTo>
                <a:lnTo>
                  <a:pt x="6933386" y="0"/>
                </a:lnTo>
                <a:lnTo>
                  <a:pt x="6933386" y="9802988"/>
                </a:lnTo>
                <a:lnTo>
                  <a:pt x="0" y="980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5400000">
            <a:off x="6042530" y="-959856"/>
            <a:ext cx="6698780" cy="14110740"/>
          </a:xfrm>
          <a:custGeom>
            <a:avLst/>
            <a:gdLst/>
            <a:ahLst/>
            <a:cxnLst/>
            <a:rect l="l" t="t" r="r" b="b"/>
            <a:pathLst>
              <a:path w="6698780" h="9471282">
                <a:moveTo>
                  <a:pt x="0" y="0"/>
                </a:moveTo>
                <a:lnTo>
                  <a:pt x="6698780" y="0"/>
                </a:lnTo>
                <a:lnTo>
                  <a:pt x="6698780" y="9471282"/>
                </a:lnTo>
                <a:lnTo>
                  <a:pt x="0" y="94712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570044" y="4565130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2" y="0"/>
                </a:lnTo>
                <a:lnTo>
                  <a:pt x="917312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84299" y="586838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08976" flipH="1">
            <a:off x="303691" y="726073"/>
            <a:ext cx="3647467" cy="3162677"/>
          </a:xfrm>
          <a:custGeom>
            <a:avLst/>
            <a:gdLst/>
            <a:ahLst/>
            <a:cxnLst/>
            <a:rect l="l" t="t" r="r" b="b"/>
            <a:pathLst>
              <a:path w="3647467" h="3162677">
                <a:moveTo>
                  <a:pt x="3647468" y="0"/>
                </a:moveTo>
                <a:lnTo>
                  <a:pt x="0" y="0"/>
                </a:lnTo>
                <a:lnTo>
                  <a:pt x="0" y="3162678"/>
                </a:lnTo>
                <a:lnTo>
                  <a:pt x="3647468" y="3162678"/>
                </a:lnTo>
                <a:lnTo>
                  <a:pt x="3647468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148121">
            <a:off x="15168349" y="7001913"/>
            <a:ext cx="2355106" cy="1867403"/>
          </a:xfrm>
          <a:custGeom>
            <a:avLst/>
            <a:gdLst/>
            <a:ahLst/>
            <a:cxnLst/>
            <a:rect l="l" t="t" r="r" b="b"/>
            <a:pathLst>
              <a:path w="2355106" h="1867403">
                <a:moveTo>
                  <a:pt x="0" y="0"/>
                </a:moveTo>
                <a:lnTo>
                  <a:pt x="2355106" y="0"/>
                </a:lnTo>
                <a:lnTo>
                  <a:pt x="2355106" y="1867404"/>
                </a:lnTo>
                <a:lnTo>
                  <a:pt x="0" y="186740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128182" y="3651425"/>
            <a:ext cx="12612669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KG Primary Penmanship" panose="020B0604020202020204" charset="0"/>
              </a:rPr>
              <a:t>Aim:</a:t>
            </a:r>
            <a:r>
              <a:rPr lang="en-US" sz="4800" dirty="0">
                <a:latin typeface="KG Primary Penmanship" panose="020B0604020202020204" charset="0"/>
              </a:rPr>
              <a:t> To guide students through structured listening tasks (Gist and Detail), provide immediate </a:t>
            </a:r>
            <a:r>
              <a:rPr lang="en-US" sz="4800" b="1" dirty="0">
                <a:latin typeface="KG Primary Penmanship" panose="020B0604020202020204" charset="0"/>
              </a:rPr>
              <a:t>formative feedback</a:t>
            </a:r>
            <a:r>
              <a:rPr lang="en-US" sz="4800" dirty="0">
                <a:latin typeface="KG Primary Penmanship" panose="020B0604020202020204" charset="0"/>
              </a:rPr>
              <a:t>, and allow the teacher to </a:t>
            </a:r>
            <a:r>
              <a:rPr lang="en-US" sz="4800" b="1" dirty="0">
                <a:latin typeface="KG Primary Penmanship" panose="020B0604020202020204" charset="0"/>
              </a:rPr>
              <a:t>personalize the learning process</a:t>
            </a:r>
            <a:r>
              <a:rPr lang="en-US" sz="4800" dirty="0">
                <a:latin typeface="KG Primary Penmanship" panose="020B0604020202020204" charset="0"/>
              </a:rPr>
              <a:t> by targeting specific errors.</a:t>
            </a:r>
            <a:endParaRPr lang="en-US" sz="4800" dirty="0">
              <a:solidFill>
                <a:srgbClr val="2A441E"/>
              </a:solidFill>
              <a:latin typeface="KG Primary Penmanship" panose="020B0604020202020204" charset="0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54607" y="1492442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III. WHILE-LISTENING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2689338" y="864971"/>
            <a:ext cx="6964546" cy="9480140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2050288" y="2933735"/>
            <a:ext cx="8242647" cy="5302276"/>
            <a:chOff x="0" y="0"/>
            <a:chExt cx="2170903" cy="13964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0903" cy="1396484"/>
            </a:xfrm>
            <a:custGeom>
              <a:avLst/>
              <a:gdLst/>
              <a:ahLst/>
              <a:cxnLst/>
              <a:rect l="l" t="t" r="r" b="b"/>
              <a:pathLst>
                <a:path w="2170903" h="1396484">
                  <a:moveTo>
                    <a:pt x="47902" y="0"/>
                  </a:moveTo>
                  <a:lnTo>
                    <a:pt x="2123001" y="0"/>
                  </a:lnTo>
                  <a:cubicBezTo>
                    <a:pt x="2135705" y="0"/>
                    <a:pt x="2147889" y="5047"/>
                    <a:pt x="2156873" y="14030"/>
                  </a:cubicBezTo>
                  <a:cubicBezTo>
                    <a:pt x="2165856" y="23013"/>
                    <a:pt x="2170903" y="35197"/>
                    <a:pt x="2170903" y="47902"/>
                  </a:cubicBezTo>
                  <a:lnTo>
                    <a:pt x="2170903" y="1348583"/>
                  </a:lnTo>
                  <a:cubicBezTo>
                    <a:pt x="2170903" y="1361287"/>
                    <a:pt x="2165856" y="1373471"/>
                    <a:pt x="2156873" y="1382454"/>
                  </a:cubicBezTo>
                  <a:cubicBezTo>
                    <a:pt x="2147889" y="1391438"/>
                    <a:pt x="2135705" y="1396484"/>
                    <a:pt x="2123001" y="1396484"/>
                  </a:cubicBezTo>
                  <a:lnTo>
                    <a:pt x="47902" y="1396484"/>
                  </a:lnTo>
                  <a:cubicBezTo>
                    <a:pt x="35197" y="1396484"/>
                    <a:pt x="23013" y="1391438"/>
                    <a:pt x="14030" y="1382454"/>
                  </a:cubicBezTo>
                  <a:cubicBezTo>
                    <a:pt x="5047" y="1373471"/>
                    <a:pt x="0" y="1361287"/>
                    <a:pt x="0" y="1348583"/>
                  </a:cubicBezTo>
                  <a:lnTo>
                    <a:pt x="0" y="47902"/>
                  </a:lnTo>
                  <a:cubicBezTo>
                    <a:pt x="0" y="35197"/>
                    <a:pt x="5047" y="23013"/>
                    <a:pt x="14030" y="14030"/>
                  </a:cubicBezTo>
                  <a:cubicBezTo>
                    <a:pt x="23013" y="5047"/>
                    <a:pt x="35197" y="0"/>
                    <a:pt x="4790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8AB5E1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70903" cy="1444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5666499" y="1168480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2"/>
                </a:moveTo>
                <a:lnTo>
                  <a:pt x="2621501" y="3631802"/>
                </a:lnTo>
                <a:lnTo>
                  <a:pt x="2621501" y="0"/>
                </a:lnTo>
                <a:lnTo>
                  <a:pt x="0" y="0"/>
                </a:lnTo>
                <a:lnTo>
                  <a:pt x="0" y="363180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67628" y="8657462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3619" y="197698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800" y="8236012"/>
            <a:ext cx="2363561" cy="2316602"/>
          </a:xfrm>
          <a:custGeom>
            <a:avLst/>
            <a:gdLst/>
            <a:ahLst/>
            <a:cxnLst/>
            <a:rect l="l" t="t" r="r" b="b"/>
            <a:pathLst>
              <a:path w="2363561" h="2316602">
                <a:moveTo>
                  <a:pt x="0" y="0"/>
                </a:moveTo>
                <a:lnTo>
                  <a:pt x="2363560" y="0"/>
                </a:lnTo>
                <a:lnTo>
                  <a:pt x="2363560" y="2316602"/>
                </a:lnTo>
                <a:lnTo>
                  <a:pt x="0" y="23166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130605">
            <a:off x="-1194494" y="9126406"/>
            <a:ext cx="2388989" cy="2413477"/>
          </a:xfrm>
          <a:custGeom>
            <a:avLst/>
            <a:gdLst/>
            <a:ahLst/>
            <a:cxnLst/>
            <a:rect l="l" t="t" r="r" b="b"/>
            <a:pathLst>
              <a:path w="2388989" h="2413477">
                <a:moveTo>
                  <a:pt x="0" y="0"/>
                </a:moveTo>
                <a:lnTo>
                  <a:pt x="2388988" y="0"/>
                </a:lnTo>
                <a:lnTo>
                  <a:pt x="2388988" y="2413478"/>
                </a:lnTo>
                <a:lnTo>
                  <a:pt x="0" y="241347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9413" y="3431616"/>
            <a:ext cx="7868215" cy="4346850"/>
          </a:xfrm>
          <a:custGeom>
            <a:avLst/>
            <a:gdLst/>
            <a:ahLst/>
            <a:cxnLst/>
            <a:rect l="l" t="t" r="r" b="b"/>
            <a:pathLst>
              <a:path w="7868215" h="4346850">
                <a:moveTo>
                  <a:pt x="0" y="0"/>
                </a:moveTo>
                <a:lnTo>
                  <a:pt x="7868215" y="0"/>
                </a:lnTo>
                <a:lnTo>
                  <a:pt x="7868215" y="4346850"/>
                </a:lnTo>
                <a:lnTo>
                  <a:pt x="0" y="4346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346" t="-41945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489202" y="2343149"/>
            <a:ext cx="5074144" cy="5733600"/>
          </a:xfrm>
          <a:custGeom>
            <a:avLst/>
            <a:gdLst/>
            <a:ahLst/>
            <a:cxnLst/>
            <a:rect l="l" t="t" r="r" b="b"/>
            <a:pathLst>
              <a:path w="5074144" h="5733600">
                <a:moveTo>
                  <a:pt x="0" y="0"/>
                </a:moveTo>
                <a:lnTo>
                  <a:pt x="5074144" y="0"/>
                </a:lnTo>
                <a:lnTo>
                  <a:pt x="5074144" y="5733599"/>
                </a:lnTo>
                <a:lnTo>
                  <a:pt x="0" y="57335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31541" y="941670"/>
            <a:ext cx="16286967" cy="118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9" u="sng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a.</a:t>
            </a:r>
            <a:r>
              <a:rPr lang="en-US" sz="4999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Listen to Elspbeth Gordon, a journalist, talking about a dating experiment. Answer the questions. </a:t>
            </a:r>
          </a:p>
        </p:txBody>
      </p:sp>
      <p:pic>
        <p:nvPicPr>
          <p:cNvPr id="17" name="audio 1.19_1">
            <a:hlinkClick r:id="" action="ppaction://media"/>
            <a:extLst>
              <a:ext uri="{FF2B5EF4-FFF2-40B4-BE49-F238E27FC236}">
                <a16:creationId xmlns:a16="http://schemas.microsoft.com/office/drawing/2014/main" id="{95F3CE66-EC8E-487B-9325-6CF599EB6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97942" y="1388333"/>
            <a:ext cx="777082" cy="777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57501" y="9683244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592102">
            <a:off x="-2211539" y="-3788186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36038">
            <a:off x="8129571" y="8100894"/>
            <a:ext cx="2028859" cy="1908579"/>
          </a:xfrm>
          <a:custGeom>
            <a:avLst/>
            <a:gdLst/>
            <a:ahLst/>
            <a:cxnLst/>
            <a:rect l="l" t="t" r="r" b="b"/>
            <a:pathLst>
              <a:path w="2028859" h="1908579">
                <a:moveTo>
                  <a:pt x="0" y="0"/>
                </a:moveTo>
                <a:lnTo>
                  <a:pt x="2028858" y="0"/>
                </a:lnTo>
                <a:lnTo>
                  <a:pt x="2028858" y="1908579"/>
                </a:lnTo>
                <a:lnTo>
                  <a:pt x="0" y="19085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318316">
            <a:off x="-462931" y="-453558"/>
            <a:ext cx="2062323" cy="2053095"/>
          </a:xfrm>
          <a:custGeom>
            <a:avLst/>
            <a:gdLst/>
            <a:ahLst/>
            <a:cxnLst/>
            <a:rect l="l" t="t" r="r" b="b"/>
            <a:pathLst>
              <a:path w="2062323" h="2053095">
                <a:moveTo>
                  <a:pt x="0" y="0"/>
                </a:moveTo>
                <a:lnTo>
                  <a:pt x="2062322" y="0"/>
                </a:lnTo>
                <a:lnTo>
                  <a:pt x="2062322" y="2053096"/>
                </a:lnTo>
                <a:lnTo>
                  <a:pt x="0" y="20530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58093" y="12973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693445" y="5464095"/>
            <a:ext cx="12901110" cy="2359273"/>
          </a:xfrm>
          <a:custGeom>
            <a:avLst/>
            <a:gdLst/>
            <a:ahLst/>
            <a:cxnLst/>
            <a:rect l="l" t="t" r="r" b="b"/>
            <a:pathLst>
              <a:path w="12901110" h="2359273">
                <a:moveTo>
                  <a:pt x="0" y="0"/>
                </a:moveTo>
                <a:lnTo>
                  <a:pt x="12901110" y="0"/>
                </a:lnTo>
                <a:lnTo>
                  <a:pt x="12901110" y="2359272"/>
                </a:lnTo>
                <a:lnTo>
                  <a:pt x="0" y="23592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544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624051"/>
            <a:ext cx="13268497" cy="11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8" u="sng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B.</a:t>
            </a: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Now listen to </a:t>
            </a:r>
            <a:r>
              <a:rPr lang="en-US" sz="4998" dirty="0" err="1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Elspbeth</a:t>
            </a: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describe her first two dates. </a:t>
            </a:r>
          </a:p>
          <a:p>
            <a:pPr algn="l">
              <a:lnSpc>
                <a:spcPts val="4499"/>
              </a:lnSpc>
            </a:pP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 does she think of her mom’s choices?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400463"/>
            <a:ext cx="16379954" cy="174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8" u="sng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C.</a:t>
            </a: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Listen again and match the phrases to the two men.</a:t>
            </a:r>
          </a:p>
          <a:p>
            <a:pPr algn="l">
              <a:lnSpc>
                <a:spcPts val="4499"/>
              </a:lnSpc>
            </a:pP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Write J for John or S for Sebastian. Which man do you think </a:t>
            </a:r>
            <a:r>
              <a:rPr lang="en-US" sz="4998" dirty="0" err="1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Elspbeth</a:t>
            </a: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prefers? Why?</a:t>
            </a:r>
          </a:p>
        </p:txBody>
      </p:sp>
      <p:pic>
        <p:nvPicPr>
          <p:cNvPr id="17" name="audio 1.20_1">
            <a:hlinkClick r:id="" action="ppaction://media"/>
            <a:extLst>
              <a:ext uri="{FF2B5EF4-FFF2-40B4-BE49-F238E27FC236}">
                <a16:creationId xmlns:a16="http://schemas.microsoft.com/office/drawing/2014/main" id="{621BB8E5-472A-4829-9925-43D5D386B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60230" y="2074694"/>
            <a:ext cx="777875" cy="7778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581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9505" r="-1950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9505" r="-1950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39466" y="9548184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592102">
            <a:off x="-2211539" y="-3788186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36038">
            <a:off x="16394225" y="7673203"/>
            <a:ext cx="2028859" cy="1908579"/>
          </a:xfrm>
          <a:custGeom>
            <a:avLst/>
            <a:gdLst/>
            <a:ahLst/>
            <a:cxnLst/>
            <a:rect l="l" t="t" r="r" b="b"/>
            <a:pathLst>
              <a:path w="2028859" h="1908579">
                <a:moveTo>
                  <a:pt x="0" y="0"/>
                </a:moveTo>
                <a:lnTo>
                  <a:pt x="2028858" y="0"/>
                </a:lnTo>
                <a:lnTo>
                  <a:pt x="2028858" y="1908580"/>
                </a:lnTo>
                <a:lnTo>
                  <a:pt x="0" y="19085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318316">
            <a:off x="-462931" y="-453558"/>
            <a:ext cx="2062323" cy="2053095"/>
          </a:xfrm>
          <a:custGeom>
            <a:avLst/>
            <a:gdLst/>
            <a:ahLst/>
            <a:cxnLst/>
            <a:rect l="l" t="t" r="r" b="b"/>
            <a:pathLst>
              <a:path w="2062323" h="2053095">
                <a:moveTo>
                  <a:pt x="0" y="0"/>
                </a:moveTo>
                <a:lnTo>
                  <a:pt x="2062322" y="0"/>
                </a:lnTo>
                <a:lnTo>
                  <a:pt x="2062322" y="2053096"/>
                </a:lnTo>
                <a:lnTo>
                  <a:pt x="0" y="20530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58093" y="12973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60167" y="6034915"/>
            <a:ext cx="3112285" cy="4114800"/>
          </a:xfrm>
          <a:custGeom>
            <a:avLst/>
            <a:gdLst/>
            <a:ahLst/>
            <a:cxnLst/>
            <a:rect l="l" t="t" r="r" b="b"/>
            <a:pathLst>
              <a:path w="3112285" h="4114800">
                <a:moveTo>
                  <a:pt x="0" y="0"/>
                </a:moveTo>
                <a:lnTo>
                  <a:pt x="3112285" y="0"/>
                </a:lnTo>
                <a:lnTo>
                  <a:pt x="3112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729193"/>
            <a:ext cx="13268497" cy="11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998" u="sng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D.</a:t>
            </a:r>
            <a:r>
              <a:rPr lang="en-US" sz="4998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Now listen to the third date. Is it success? Who do you think the message is from?</a:t>
            </a:r>
          </a:p>
        </p:txBody>
      </p:sp>
      <p:pic>
        <p:nvPicPr>
          <p:cNvPr id="17" name="audio 1.21_1">
            <a:hlinkClick r:id="" action="ppaction://media"/>
            <a:extLst>
              <a:ext uri="{FF2B5EF4-FFF2-40B4-BE49-F238E27FC236}">
                <a16:creationId xmlns:a16="http://schemas.microsoft.com/office/drawing/2014/main" id="{B2FE23DE-9031-43D8-B30D-9C6A92043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07954" y="2212010"/>
            <a:ext cx="777875" cy="7778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574D34-F2FE-46CF-A400-063219436375}"/>
              </a:ext>
            </a:extLst>
          </p:cNvPr>
          <p:cNvSpPr txBox="1"/>
          <p:nvPr/>
        </p:nvSpPr>
        <p:spPr>
          <a:xfrm>
            <a:off x="1059180" y="3945334"/>
            <a:ext cx="16085820" cy="1294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8" b="0" i="0" u="sng" strike="noStrike" kern="1200" cap="none" spc="0" normalizeH="0" baseline="0" noProof="0" dirty="0">
                <a:ln>
                  <a:noFill/>
                </a:ln>
                <a:solidFill>
                  <a:srgbClr val="2A441E"/>
                </a:solidFill>
                <a:effectLst/>
                <a:uLnTx/>
                <a:uFillTx/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E.</a:t>
            </a:r>
            <a:r>
              <a:rPr kumimoji="0" lang="en-US" sz="4998" b="0" i="0" u="none" strike="noStrike" kern="1200" cap="none" spc="0" normalizeH="0" baseline="0" noProof="0" dirty="0">
                <a:ln>
                  <a:noFill/>
                </a:ln>
                <a:solidFill>
                  <a:srgbClr val="2A441E"/>
                </a:solidFill>
                <a:effectLst/>
                <a:uLnTx/>
                <a:uFillTx/>
                <a:latin typeface="KG Primary Penmanship"/>
                <a:ea typeface="KG Primary Penmanship"/>
                <a:cs typeface="KG Primary Penmanship"/>
                <a:sym typeface="KG Primary Penmanship"/>
              </a:rPr>
              <a:t> Listen. Were you right? How does </a:t>
            </a:r>
            <a:r>
              <a:rPr kumimoji="0" lang="en-US" sz="4998" b="0" i="0" u="none" strike="noStrike" kern="1200" cap="none" spc="0" normalizeH="0" baseline="0" noProof="0" dirty="0" err="1">
                <a:ln>
                  <a:noFill/>
                </a:ln>
                <a:solidFill>
                  <a:srgbClr val="2A441E"/>
                </a:solidFill>
                <a:effectLst/>
                <a:uLnTx/>
                <a:uFillTx/>
                <a:latin typeface="KG Primary Penmanship"/>
                <a:ea typeface="KG Primary Penmanship"/>
                <a:cs typeface="KG Primary Penmanship"/>
                <a:sym typeface="KG Primary Penmanship"/>
              </a:rPr>
              <a:t>Elspbeth</a:t>
            </a:r>
            <a:r>
              <a:rPr kumimoji="0" lang="en-US" sz="4998" b="0" i="0" u="none" strike="noStrike" kern="1200" cap="none" spc="0" normalizeH="0" baseline="0" noProof="0" dirty="0">
                <a:ln>
                  <a:noFill/>
                </a:ln>
                <a:solidFill>
                  <a:srgbClr val="2A441E"/>
                </a:solidFill>
                <a:effectLst/>
                <a:uLnTx/>
                <a:uFillTx/>
                <a:latin typeface="KG Primary Penmanship"/>
                <a:ea typeface="KG Primary Penmanship"/>
                <a:cs typeface="KG Primary Penmanship"/>
                <a:sym typeface="KG Primary Penmanship"/>
              </a:rPr>
              <a:t> feel? Do you think they have a second date?</a:t>
            </a:r>
          </a:p>
        </p:txBody>
      </p:sp>
      <p:pic>
        <p:nvPicPr>
          <p:cNvPr id="23" name="audio 1.22_1">
            <a:hlinkClick r:id="" action="ppaction://media"/>
            <a:extLst>
              <a:ext uri="{FF2B5EF4-FFF2-40B4-BE49-F238E27FC236}">
                <a16:creationId xmlns:a16="http://schemas.microsoft.com/office/drawing/2014/main" id="{969D7FDD-FEE3-4258-A8B2-E3D82D93CA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15000" y="4424519"/>
            <a:ext cx="854075" cy="8540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6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6218632" y="-1378140"/>
            <a:ext cx="6897043" cy="14498497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3581400" y="3248234"/>
            <a:ext cx="12146577" cy="5245745"/>
            <a:chOff x="0" y="0"/>
            <a:chExt cx="1999679" cy="13815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9679" cy="1381595"/>
            </a:xfrm>
            <a:custGeom>
              <a:avLst/>
              <a:gdLst/>
              <a:ahLst/>
              <a:cxnLst/>
              <a:rect l="l" t="t" r="r" b="b"/>
              <a:pathLst>
                <a:path w="1999679" h="1381595">
                  <a:moveTo>
                    <a:pt x="52003" y="0"/>
                  </a:moveTo>
                  <a:lnTo>
                    <a:pt x="1947676" y="0"/>
                  </a:lnTo>
                  <a:cubicBezTo>
                    <a:pt x="1961468" y="0"/>
                    <a:pt x="1974695" y="5479"/>
                    <a:pt x="1984448" y="15231"/>
                  </a:cubicBezTo>
                  <a:cubicBezTo>
                    <a:pt x="1994200" y="24984"/>
                    <a:pt x="1999679" y="38211"/>
                    <a:pt x="1999679" y="52003"/>
                  </a:cubicBezTo>
                  <a:lnTo>
                    <a:pt x="1999679" y="1329592"/>
                  </a:lnTo>
                  <a:cubicBezTo>
                    <a:pt x="1999679" y="1343384"/>
                    <a:pt x="1994200" y="1356611"/>
                    <a:pt x="1984448" y="1366364"/>
                  </a:cubicBezTo>
                  <a:cubicBezTo>
                    <a:pt x="1974695" y="1376116"/>
                    <a:pt x="1961468" y="1381595"/>
                    <a:pt x="1947676" y="1381595"/>
                  </a:cubicBezTo>
                  <a:lnTo>
                    <a:pt x="52003" y="1381595"/>
                  </a:lnTo>
                  <a:cubicBezTo>
                    <a:pt x="38211" y="1381595"/>
                    <a:pt x="24984" y="1376116"/>
                    <a:pt x="15231" y="1366364"/>
                  </a:cubicBezTo>
                  <a:cubicBezTo>
                    <a:pt x="5479" y="1356611"/>
                    <a:pt x="0" y="1343384"/>
                    <a:pt x="0" y="1329592"/>
                  </a:cubicBezTo>
                  <a:lnTo>
                    <a:pt x="0" y="52003"/>
                  </a:lnTo>
                  <a:cubicBezTo>
                    <a:pt x="0" y="38211"/>
                    <a:pt x="5479" y="24984"/>
                    <a:pt x="15231" y="15231"/>
                  </a:cubicBezTo>
                  <a:cubicBezTo>
                    <a:pt x="24984" y="5479"/>
                    <a:pt x="38211" y="0"/>
                    <a:pt x="5200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8AB5E1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99679" cy="1429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5218644" y="808320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1"/>
                </a:moveTo>
                <a:lnTo>
                  <a:pt x="2621500" y="3631801"/>
                </a:lnTo>
                <a:lnTo>
                  <a:pt x="2621500" y="0"/>
                </a:lnTo>
                <a:lnTo>
                  <a:pt x="0" y="0"/>
                </a:lnTo>
                <a:lnTo>
                  <a:pt x="0" y="363180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4477" y="4160098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28545" y="8718790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89669" y="5818320"/>
            <a:ext cx="2085531" cy="1986942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1" y="0"/>
                </a:lnTo>
                <a:lnTo>
                  <a:pt x="2085531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535" y="943295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0" y="0"/>
                </a:lnTo>
                <a:lnTo>
                  <a:pt x="1764330" y="1680925"/>
                </a:lnTo>
                <a:lnTo>
                  <a:pt x="0" y="16809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417905" y="264373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2" y="0"/>
                </a:lnTo>
                <a:lnTo>
                  <a:pt x="847962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924439" y="6402188"/>
            <a:ext cx="2363561" cy="2316602"/>
          </a:xfrm>
          <a:custGeom>
            <a:avLst/>
            <a:gdLst/>
            <a:ahLst/>
            <a:cxnLst/>
            <a:rect l="l" t="t" r="r" b="b"/>
            <a:pathLst>
              <a:path w="2363561" h="2316602">
                <a:moveTo>
                  <a:pt x="0" y="0"/>
                </a:moveTo>
                <a:lnTo>
                  <a:pt x="2363561" y="0"/>
                </a:lnTo>
                <a:lnTo>
                  <a:pt x="2363561" y="2316602"/>
                </a:lnTo>
                <a:lnTo>
                  <a:pt x="0" y="23166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130605">
            <a:off x="14729945" y="7775906"/>
            <a:ext cx="2388989" cy="2413477"/>
          </a:xfrm>
          <a:custGeom>
            <a:avLst/>
            <a:gdLst/>
            <a:ahLst/>
            <a:cxnLst/>
            <a:rect l="l" t="t" r="r" b="b"/>
            <a:pathLst>
              <a:path w="2388989" h="2413477">
                <a:moveTo>
                  <a:pt x="0" y="0"/>
                </a:moveTo>
                <a:lnTo>
                  <a:pt x="2388989" y="0"/>
                </a:lnTo>
                <a:lnTo>
                  <a:pt x="2388989" y="2413477"/>
                </a:lnTo>
                <a:lnTo>
                  <a:pt x="0" y="24134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105870" y="1500628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IV. POST-LISTENING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21479" y="3702987"/>
            <a:ext cx="11181440" cy="4128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8"/>
              </a:lnSpc>
            </a:pPr>
            <a:r>
              <a:rPr lang="en-US" sz="4800" b="1" dirty="0">
                <a:solidFill>
                  <a:schemeClr val="tx2"/>
                </a:solidFill>
                <a:latin typeface="KG Primary Penmanship" panose="020B0604020202020204" charset="0"/>
              </a:rPr>
              <a:t>Aim:</a:t>
            </a:r>
            <a:r>
              <a:rPr lang="en-US" sz="4800" dirty="0">
                <a:solidFill>
                  <a:schemeClr val="tx2"/>
                </a:solidFill>
                <a:latin typeface="KG Primary Penmanship" panose="020B0604020202020204" charset="0"/>
              </a:rPr>
              <a:t> To move beyond literal comprehension by training students to </a:t>
            </a:r>
            <a:r>
              <a:rPr lang="en-US" sz="4800" b="1" dirty="0">
                <a:solidFill>
                  <a:schemeClr val="tx2"/>
                </a:solidFill>
                <a:latin typeface="KG Primary Penmanship" panose="020B0604020202020204" charset="0"/>
              </a:rPr>
              <a:t>infer attitude, synthesize information</a:t>
            </a:r>
            <a:r>
              <a:rPr lang="en-US" sz="4800" dirty="0">
                <a:solidFill>
                  <a:schemeClr val="tx2"/>
                </a:solidFill>
                <a:latin typeface="KG Primary Penmanship" panose="020B0604020202020204" charset="0"/>
              </a:rPr>
              <a:t> gathered throughout the entire audio, and apply their understanding to a </a:t>
            </a:r>
            <a:r>
              <a:rPr lang="en-US" sz="4800" b="1" dirty="0">
                <a:solidFill>
                  <a:schemeClr val="tx2"/>
                </a:solidFill>
                <a:latin typeface="KG Primary Penmanship" panose="020B0604020202020204" charset="0"/>
              </a:rPr>
              <a:t>problem-solving task</a:t>
            </a:r>
            <a:r>
              <a:rPr lang="en-US" sz="4800" dirty="0">
                <a:solidFill>
                  <a:schemeClr val="tx2"/>
                </a:solidFill>
                <a:latin typeface="KG Primary Penmanship" panose="020B0604020202020204" charset="0"/>
              </a:rPr>
              <a:t>, fostering collaborative communication.</a:t>
            </a:r>
            <a:endParaRPr lang="en-US" sz="4800" dirty="0">
              <a:solidFill>
                <a:schemeClr val="tx2"/>
              </a:solidFill>
              <a:latin typeface="KG Primary Penmanship" panose="020B0604020202020204" charset="0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5218644" y="808320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1"/>
                </a:moveTo>
                <a:lnTo>
                  <a:pt x="2621500" y="3631801"/>
                </a:lnTo>
                <a:lnTo>
                  <a:pt x="2621500" y="0"/>
                </a:lnTo>
                <a:lnTo>
                  <a:pt x="0" y="0"/>
                </a:lnTo>
                <a:lnTo>
                  <a:pt x="0" y="363180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4477" y="4160098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8545" y="8718790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43340" y="3287130"/>
            <a:ext cx="2085531" cy="1986942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0" y="0"/>
                </a:lnTo>
                <a:lnTo>
                  <a:pt x="2085530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1639" y="1241743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1" y="0"/>
                </a:lnTo>
                <a:lnTo>
                  <a:pt x="1764331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25243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17905" y="6074073"/>
            <a:ext cx="2363561" cy="2316602"/>
          </a:xfrm>
          <a:custGeom>
            <a:avLst/>
            <a:gdLst/>
            <a:ahLst/>
            <a:cxnLst/>
            <a:rect l="l" t="t" r="r" b="b"/>
            <a:pathLst>
              <a:path w="2363561" h="2316602">
                <a:moveTo>
                  <a:pt x="0" y="0"/>
                </a:moveTo>
                <a:lnTo>
                  <a:pt x="2363561" y="0"/>
                </a:lnTo>
                <a:lnTo>
                  <a:pt x="2363561" y="2316603"/>
                </a:lnTo>
                <a:lnTo>
                  <a:pt x="0" y="23166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130605">
            <a:off x="761524" y="7227326"/>
            <a:ext cx="2388989" cy="2413477"/>
          </a:xfrm>
          <a:custGeom>
            <a:avLst/>
            <a:gdLst/>
            <a:ahLst/>
            <a:cxnLst/>
            <a:rect l="l" t="t" r="r" b="b"/>
            <a:pathLst>
              <a:path w="2388989" h="2413477">
                <a:moveTo>
                  <a:pt x="0" y="0"/>
                </a:moveTo>
                <a:lnTo>
                  <a:pt x="2388989" y="0"/>
                </a:lnTo>
                <a:lnTo>
                  <a:pt x="2388989" y="2413477"/>
                </a:lnTo>
                <a:lnTo>
                  <a:pt x="0" y="24134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009562" y="1968214"/>
            <a:ext cx="14353986" cy="7310290"/>
            <a:chOff x="0" y="0"/>
            <a:chExt cx="3780474" cy="14408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80474" cy="1440857"/>
            </a:xfrm>
            <a:custGeom>
              <a:avLst/>
              <a:gdLst/>
              <a:ahLst/>
              <a:cxnLst/>
              <a:rect l="l" t="t" r="r" b="b"/>
              <a:pathLst>
                <a:path w="3780474" h="1440857">
                  <a:moveTo>
                    <a:pt x="27507" y="0"/>
                  </a:moveTo>
                  <a:lnTo>
                    <a:pt x="3752967" y="0"/>
                  </a:lnTo>
                  <a:cubicBezTo>
                    <a:pt x="3768158" y="0"/>
                    <a:pt x="3780474" y="12315"/>
                    <a:pt x="3780474" y="27507"/>
                  </a:cubicBezTo>
                  <a:lnTo>
                    <a:pt x="3780474" y="1413349"/>
                  </a:lnTo>
                  <a:cubicBezTo>
                    <a:pt x="3780474" y="1420645"/>
                    <a:pt x="3777576" y="1427641"/>
                    <a:pt x="3772417" y="1432800"/>
                  </a:cubicBezTo>
                  <a:cubicBezTo>
                    <a:pt x="3767259" y="1437959"/>
                    <a:pt x="3760262" y="1440857"/>
                    <a:pt x="3752967" y="1440857"/>
                  </a:cubicBezTo>
                  <a:lnTo>
                    <a:pt x="27507" y="1440857"/>
                  </a:lnTo>
                  <a:cubicBezTo>
                    <a:pt x="12315" y="1440857"/>
                    <a:pt x="0" y="1428541"/>
                    <a:pt x="0" y="1413349"/>
                  </a:cubicBezTo>
                  <a:lnTo>
                    <a:pt x="0" y="27507"/>
                  </a:lnTo>
                  <a:cubicBezTo>
                    <a:pt x="0" y="20212"/>
                    <a:pt x="2898" y="13215"/>
                    <a:pt x="8057" y="8057"/>
                  </a:cubicBezTo>
                  <a:cubicBezTo>
                    <a:pt x="13215" y="2898"/>
                    <a:pt x="20212" y="0"/>
                    <a:pt x="2750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8AB5E1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780474" cy="1488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618154" y="1003494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DISCUSSION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64023" y="2708489"/>
            <a:ext cx="13359954" cy="3277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7170" lvl="1" algn="l">
              <a:lnSpc>
                <a:spcPts val="4228"/>
              </a:lnSpc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Based on what you heard about John, Sebastian, and </a:t>
            </a:r>
            <a:r>
              <a:rPr lang="en-US" sz="4698" dirty="0" err="1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Elspbeth’s</a:t>
            </a: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attitude, act as </a:t>
            </a:r>
            <a:r>
              <a:rPr lang="en-US" sz="4698" dirty="0" err="1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Elspbeth’s</a:t>
            </a: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relationship advisor</a:t>
            </a:r>
          </a:p>
          <a:p>
            <a:pPr marL="1192970" lvl="1" indent="-685800" algn="l">
              <a:lnSpc>
                <a:spcPts val="4228"/>
              </a:lnSpc>
              <a:buFontTx/>
              <a:buChar char="-"/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Give 3 specific and unique pieces of advice</a:t>
            </a:r>
          </a:p>
          <a:p>
            <a:pPr marL="1192970" lvl="1" indent="-685800" algn="l">
              <a:lnSpc>
                <a:spcPts val="4228"/>
              </a:lnSpc>
              <a:buFontTx/>
              <a:buChar char="-"/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Use personality vocabulary and the Present Simple tense </a:t>
            </a:r>
          </a:p>
          <a:p>
            <a:pPr marL="1192970" lvl="1" indent="-685800" algn="l">
              <a:lnSpc>
                <a:spcPts val="4228"/>
              </a:lnSpc>
              <a:buFontTx/>
              <a:buChar char="-"/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After finishing, read other group’ advices and click “like” on the comment you find most convincing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86793" y="2109212"/>
            <a:ext cx="13199525" cy="58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8"/>
              </a:lnSpc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1: Work in group and give your view on Padlet about: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57BF6B2-F851-4BA6-AB27-F01903C76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A2A788-1F7F-43E5-A955-60E40FCACD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20" y="5919986"/>
            <a:ext cx="3280993" cy="32809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4C4399-C579-456B-9411-173994F1EB4F}"/>
              </a:ext>
            </a:extLst>
          </p:cNvPr>
          <p:cNvSpPr txBox="1"/>
          <p:nvPr/>
        </p:nvSpPr>
        <p:spPr>
          <a:xfrm>
            <a:off x="9988627" y="7966021"/>
            <a:ext cx="488612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3200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The QR Code of the Padlet discussion board</a:t>
            </a:r>
            <a:endParaRPr lang="en-US" sz="1100" dirty="0">
              <a:solidFill>
                <a:srgbClr val="383C82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  <p:extLst>
      <p:ext uri="{BB962C8B-B14F-4D97-AF65-F5344CB8AC3E}">
        <p14:creationId xmlns:p14="http://schemas.microsoft.com/office/powerpoint/2010/main" val="275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5218644" y="808320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1"/>
                </a:moveTo>
                <a:lnTo>
                  <a:pt x="2621500" y="3631801"/>
                </a:lnTo>
                <a:lnTo>
                  <a:pt x="2621500" y="0"/>
                </a:lnTo>
                <a:lnTo>
                  <a:pt x="0" y="0"/>
                </a:lnTo>
                <a:lnTo>
                  <a:pt x="0" y="363180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4477" y="4160098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8545" y="8718790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43340" y="3287130"/>
            <a:ext cx="2085531" cy="1986942"/>
          </a:xfrm>
          <a:custGeom>
            <a:avLst/>
            <a:gdLst/>
            <a:ahLst/>
            <a:cxnLst/>
            <a:rect l="l" t="t" r="r" b="b"/>
            <a:pathLst>
              <a:path w="2085531" h="1986942">
                <a:moveTo>
                  <a:pt x="0" y="0"/>
                </a:moveTo>
                <a:lnTo>
                  <a:pt x="2085530" y="0"/>
                </a:lnTo>
                <a:lnTo>
                  <a:pt x="2085530" y="1986942"/>
                </a:lnTo>
                <a:lnTo>
                  <a:pt x="0" y="1986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1639" y="1241743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1" y="0"/>
                </a:lnTo>
                <a:lnTo>
                  <a:pt x="1764331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25243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17905" y="6074073"/>
            <a:ext cx="2363561" cy="2316602"/>
          </a:xfrm>
          <a:custGeom>
            <a:avLst/>
            <a:gdLst/>
            <a:ahLst/>
            <a:cxnLst/>
            <a:rect l="l" t="t" r="r" b="b"/>
            <a:pathLst>
              <a:path w="2363561" h="2316602">
                <a:moveTo>
                  <a:pt x="0" y="0"/>
                </a:moveTo>
                <a:lnTo>
                  <a:pt x="2363561" y="0"/>
                </a:lnTo>
                <a:lnTo>
                  <a:pt x="2363561" y="2316603"/>
                </a:lnTo>
                <a:lnTo>
                  <a:pt x="0" y="23166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130605">
            <a:off x="761524" y="7227326"/>
            <a:ext cx="2388989" cy="2413477"/>
          </a:xfrm>
          <a:custGeom>
            <a:avLst/>
            <a:gdLst/>
            <a:ahLst/>
            <a:cxnLst/>
            <a:rect l="l" t="t" r="r" b="b"/>
            <a:pathLst>
              <a:path w="2388989" h="2413477">
                <a:moveTo>
                  <a:pt x="0" y="0"/>
                </a:moveTo>
                <a:lnTo>
                  <a:pt x="2388989" y="0"/>
                </a:lnTo>
                <a:lnTo>
                  <a:pt x="2388989" y="2413477"/>
                </a:lnTo>
                <a:lnTo>
                  <a:pt x="0" y="24134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306955" y="3016886"/>
            <a:ext cx="14353986" cy="5470753"/>
            <a:chOff x="0" y="0"/>
            <a:chExt cx="3780474" cy="14408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80474" cy="1440857"/>
            </a:xfrm>
            <a:custGeom>
              <a:avLst/>
              <a:gdLst/>
              <a:ahLst/>
              <a:cxnLst/>
              <a:rect l="l" t="t" r="r" b="b"/>
              <a:pathLst>
                <a:path w="3780474" h="1440857">
                  <a:moveTo>
                    <a:pt x="27507" y="0"/>
                  </a:moveTo>
                  <a:lnTo>
                    <a:pt x="3752967" y="0"/>
                  </a:lnTo>
                  <a:cubicBezTo>
                    <a:pt x="3768158" y="0"/>
                    <a:pt x="3780474" y="12315"/>
                    <a:pt x="3780474" y="27507"/>
                  </a:cubicBezTo>
                  <a:lnTo>
                    <a:pt x="3780474" y="1413349"/>
                  </a:lnTo>
                  <a:cubicBezTo>
                    <a:pt x="3780474" y="1420645"/>
                    <a:pt x="3777576" y="1427641"/>
                    <a:pt x="3772417" y="1432800"/>
                  </a:cubicBezTo>
                  <a:cubicBezTo>
                    <a:pt x="3767259" y="1437959"/>
                    <a:pt x="3760262" y="1440857"/>
                    <a:pt x="3752967" y="1440857"/>
                  </a:cubicBezTo>
                  <a:lnTo>
                    <a:pt x="27507" y="1440857"/>
                  </a:lnTo>
                  <a:cubicBezTo>
                    <a:pt x="12315" y="1440857"/>
                    <a:pt x="0" y="1428541"/>
                    <a:pt x="0" y="1413349"/>
                  </a:cubicBezTo>
                  <a:lnTo>
                    <a:pt x="0" y="27507"/>
                  </a:lnTo>
                  <a:cubicBezTo>
                    <a:pt x="0" y="20212"/>
                    <a:pt x="2898" y="13215"/>
                    <a:pt x="8057" y="8057"/>
                  </a:cubicBezTo>
                  <a:cubicBezTo>
                    <a:pt x="13215" y="2898"/>
                    <a:pt x="20212" y="0"/>
                    <a:pt x="27507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8AB5E1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780474" cy="1488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92404" y="1606126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DISCUSSION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86839" y="5112933"/>
            <a:ext cx="13199525" cy="166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340" lvl="1" indent="-507170" algn="l">
              <a:lnSpc>
                <a:spcPts val="4228"/>
              </a:lnSpc>
              <a:buFont typeface="Arial"/>
              <a:buChar char="•"/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 you think a member of your family could choose a good date for you? </a:t>
            </a:r>
          </a:p>
          <a:p>
            <a:pPr marL="1014340" lvl="1" indent="-507170" algn="l">
              <a:lnSpc>
                <a:spcPts val="4228"/>
              </a:lnSpc>
              <a:buFont typeface="Arial"/>
              <a:buChar char="•"/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 you think you could choose one for them?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75489" y="3728285"/>
            <a:ext cx="13199525" cy="58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8"/>
              </a:lnSpc>
            </a:pPr>
            <a:r>
              <a:rPr lang="en-US" sz="4698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Task 2: Work in pair and present your opinion about: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5450934" y="-396929"/>
            <a:ext cx="7736429" cy="12694699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3962401" y="2828565"/>
            <a:ext cx="10693512" cy="6243710"/>
            <a:chOff x="0" y="0"/>
            <a:chExt cx="2059903" cy="13947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9903" cy="1394762"/>
            </a:xfrm>
            <a:custGeom>
              <a:avLst/>
              <a:gdLst/>
              <a:ahLst/>
              <a:cxnLst/>
              <a:rect l="l" t="t" r="r" b="b"/>
              <a:pathLst>
                <a:path w="2059903" h="1394762">
                  <a:moveTo>
                    <a:pt x="42818" y="0"/>
                  </a:moveTo>
                  <a:lnTo>
                    <a:pt x="2017084" y="0"/>
                  </a:lnTo>
                  <a:cubicBezTo>
                    <a:pt x="2040732" y="0"/>
                    <a:pt x="2059903" y="19170"/>
                    <a:pt x="2059903" y="42818"/>
                  </a:cubicBezTo>
                  <a:lnTo>
                    <a:pt x="2059903" y="1351943"/>
                  </a:lnTo>
                  <a:cubicBezTo>
                    <a:pt x="2059903" y="1363300"/>
                    <a:pt x="2055392" y="1374191"/>
                    <a:pt x="2047362" y="1382220"/>
                  </a:cubicBezTo>
                  <a:cubicBezTo>
                    <a:pt x="2039332" y="1390251"/>
                    <a:pt x="2028441" y="1394762"/>
                    <a:pt x="2017084" y="1394762"/>
                  </a:cubicBezTo>
                  <a:lnTo>
                    <a:pt x="42818" y="1394762"/>
                  </a:lnTo>
                  <a:cubicBezTo>
                    <a:pt x="19170" y="1394762"/>
                    <a:pt x="0" y="1375591"/>
                    <a:pt x="0" y="1351943"/>
                  </a:cubicBezTo>
                  <a:lnTo>
                    <a:pt x="0" y="42818"/>
                  </a:lnTo>
                  <a:cubicBezTo>
                    <a:pt x="0" y="19170"/>
                    <a:pt x="19170" y="0"/>
                    <a:pt x="42818" y="0"/>
                  </a:cubicBezTo>
                  <a:close/>
                </a:path>
              </a:pathLst>
            </a:custGeom>
            <a:solidFill>
              <a:srgbClr val="FFF1D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59903" cy="144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5666499" y="613199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2"/>
                </a:moveTo>
                <a:lnTo>
                  <a:pt x="2621501" y="3631802"/>
                </a:lnTo>
                <a:lnTo>
                  <a:pt x="2621501" y="0"/>
                </a:lnTo>
                <a:lnTo>
                  <a:pt x="0" y="0"/>
                </a:lnTo>
                <a:lnTo>
                  <a:pt x="0" y="36318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4477" y="4160098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28545" y="8718790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1639" y="1241743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1" y="0"/>
                </a:lnTo>
                <a:lnTo>
                  <a:pt x="1764331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5409" y="6026617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1" y="0"/>
                </a:lnTo>
                <a:lnTo>
                  <a:pt x="4261121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25243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28545" y="1245365"/>
            <a:ext cx="9665675" cy="117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7"/>
              </a:lnSpc>
            </a:pPr>
            <a:r>
              <a:rPr lang="en-US" sz="9308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V. CONSOLIDATION</a:t>
            </a:r>
          </a:p>
        </p:txBody>
      </p:sp>
      <p:sp>
        <p:nvSpPr>
          <p:cNvPr id="16" name="Freeform 16"/>
          <p:cNvSpPr/>
          <p:nvPr/>
        </p:nvSpPr>
        <p:spPr>
          <a:xfrm rot="1148200">
            <a:off x="15136609" y="7745837"/>
            <a:ext cx="2546687" cy="2019310"/>
          </a:xfrm>
          <a:custGeom>
            <a:avLst/>
            <a:gdLst/>
            <a:ahLst/>
            <a:cxnLst/>
            <a:rect l="l" t="t" r="r" b="b"/>
            <a:pathLst>
              <a:path w="2546687" h="2019310">
                <a:moveTo>
                  <a:pt x="0" y="0"/>
                </a:moveTo>
                <a:lnTo>
                  <a:pt x="2546687" y="0"/>
                </a:lnTo>
                <a:lnTo>
                  <a:pt x="2546687" y="2019310"/>
                </a:lnTo>
                <a:lnTo>
                  <a:pt x="0" y="20193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225740" y="3785451"/>
            <a:ext cx="10188683" cy="4103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1" lvl="1" algn="l">
              <a:lnSpc>
                <a:spcPts val="4500"/>
              </a:lnSpc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Aim: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 To quickly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review and reinforce key linguistic points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 (vocabulary/grammar), administer a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final summative check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 via a digital Exit Ticket to measure final comprehension and inference ability, and efficiently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assign follow-up application tasks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KG Primary Penmanship" panose="020B0604020202020204" charset="0"/>
              </a:rPr>
              <a:t> (homework).</a:t>
            </a:r>
            <a:endParaRPr lang="en-US" sz="5000" dirty="0">
              <a:solidFill>
                <a:schemeClr val="accent2">
                  <a:lumMod val="50000"/>
                </a:schemeClr>
              </a:solidFill>
              <a:latin typeface="KG Primary Penmanship" panose="020B0604020202020204" charset="0"/>
              <a:ea typeface="KG Primary Penmanship"/>
              <a:cs typeface="KG Primary Penmanship"/>
              <a:sym typeface="KG Primary Penmanship"/>
            </a:endParaRPr>
          </a:p>
        </p:txBody>
      </p:sp>
    </p:spTree>
    <p:extLst>
      <p:ext uri="{BB962C8B-B14F-4D97-AF65-F5344CB8AC3E}">
        <p14:creationId xmlns:p14="http://schemas.microsoft.com/office/powerpoint/2010/main" val="400690992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3192771" y="-2794959"/>
            <a:ext cx="11675825" cy="15893133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964560" y="225321"/>
            <a:ext cx="14035161" cy="9836358"/>
            <a:chOff x="0" y="0"/>
            <a:chExt cx="3696503" cy="25906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6503" cy="2590646"/>
            </a:xfrm>
            <a:custGeom>
              <a:avLst/>
              <a:gdLst/>
              <a:ahLst/>
              <a:cxnLst/>
              <a:rect l="l" t="t" r="r" b="b"/>
              <a:pathLst>
                <a:path w="3696503" h="2590646">
                  <a:moveTo>
                    <a:pt x="28132" y="0"/>
                  </a:moveTo>
                  <a:lnTo>
                    <a:pt x="3668371" y="0"/>
                  </a:lnTo>
                  <a:cubicBezTo>
                    <a:pt x="3675833" y="0"/>
                    <a:pt x="3682988" y="2964"/>
                    <a:pt x="3688264" y="8240"/>
                  </a:cubicBezTo>
                  <a:cubicBezTo>
                    <a:pt x="3693540" y="13515"/>
                    <a:pt x="3696503" y="20671"/>
                    <a:pt x="3696503" y="28132"/>
                  </a:cubicBezTo>
                  <a:lnTo>
                    <a:pt x="3696503" y="2562514"/>
                  </a:lnTo>
                  <a:cubicBezTo>
                    <a:pt x="3696503" y="2569975"/>
                    <a:pt x="3693540" y="2577130"/>
                    <a:pt x="3688264" y="2582406"/>
                  </a:cubicBezTo>
                  <a:cubicBezTo>
                    <a:pt x="3682988" y="2587682"/>
                    <a:pt x="3675833" y="2590646"/>
                    <a:pt x="3668371" y="2590646"/>
                  </a:cubicBezTo>
                  <a:lnTo>
                    <a:pt x="28132" y="2590646"/>
                  </a:lnTo>
                  <a:cubicBezTo>
                    <a:pt x="20671" y="2590646"/>
                    <a:pt x="13515" y="2587682"/>
                    <a:pt x="8240" y="2582406"/>
                  </a:cubicBezTo>
                  <a:cubicBezTo>
                    <a:pt x="2964" y="2577130"/>
                    <a:pt x="0" y="2569975"/>
                    <a:pt x="0" y="2562514"/>
                  </a:cubicBezTo>
                  <a:lnTo>
                    <a:pt x="0" y="28132"/>
                  </a:lnTo>
                  <a:cubicBezTo>
                    <a:pt x="0" y="20671"/>
                    <a:pt x="2964" y="13515"/>
                    <a:pt x="8240" y="8240"/>
                  </a:cubicBezTo>
                  <a:cubicBezTo>
                    <a:pt x="13515" y="2964"/>
                    <a:pt x="20671" y="0"/>
                    <a:pt x="2813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696503" cy="26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5666499" y="-1132441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2"/>
                </a:moveTo>
                <a:lnTo>
                  <a:pt x="2621501" y="3631802"/>
                </a:lnTo>
                <a:lnTo>
                  <a:pt x="2621501" y="0"/>
                </a:lnTo>
                <a:lnTo>
                  <a:pt x="0" y="0"/>
                </a:lnTo>
                <a:lnTo>
                  <a:pt x="0" y="36318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49859" y="9333972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4"/>
                </a:lnTo>
                <a:lnTo>
                  <a:pt x="0" y="1455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48999" y="7874002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2" y="0"/>
                </a:lnTo>
                <a:lnTo>
                  <a:pt x="4261122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8971" y="827896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2" y="0"/>
                </a:lnTo>
                <a:lnTo>
                  <a:pt x="847962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148200">
            <a:off x="15317826" y="8787686"/>
            <a:ext cx="2355106" cy="1867403"/>
          </a:xfrm>
          <a:custGeom>
            <a:avLst/>
            <a:gdLst/>
            <a:ahLst/>
            <a:cxnLst/>
            <a:rect l="l" t="t" r="r" b="b"/>
            <a:pathLst>
              <a:path w="2355106" h="1867403">
                <a:moveTo>
                  <a:pt x="0" y="0"/>
                </a:moveTo>
                <a:lnTo>
                  <a:pt x="2355106" y="0"/>
                </a:lnTo>
                <a:lnTo>
                  <a:pt x="2355106" y="1867403"/>
                </a:lnTo>
                <a:lnTo>
                  <a:pt x="0" y="1867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12220" y="2747007"/>
            <a:ext cx="14187501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3419"/>
              </a:lnSpc>
              <a:buFont typeface="Arial"/>
              <a:buChar char="•"/>
            </a:pPr>
            <a:r>
              <a:rPr lang="en-US" sz="37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recognize and understand words describing personality and appearance (related to dating).</a:t>
            </a:r>
          </a:p>
          <a:p>
            <a:pPr marL="820419" lvl="1" indent="-410209" algn="l">
              <a:lnSpc>
                <a:spcPts val="3419"/>
              </a:lnSpc>
              <a:buFont typeface="Arial"/>
              <a:buChar char="•"/>
            </a:pPr>
            <a:r>
              <a:rPr lang="en-US" sz="37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identify the use of the Present Simple tense in character descriptions.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8265" y="807782"/>
            <a:ext cx="6588304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399" u="sng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OBJECTIVES: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5564" y="1727897"/>
            <a:ext cx="10988981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9"/>
              </a:lnSpc>
            </a:pPr>
            <a:r>
              <a:rPr lang="en-US" sz="42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By the end of the lesson, students will be able to: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70327" y="4601509"/>
            <a:ext cx="3837322" cy="57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0"/>
              </a:lnSpc>
            </a:pPr>
            <a:r>
              <a:rPr lang="en-US" sz="4700" u="sng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II. Competence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12220" y="5231555"/>
            <a:ext cx="13854279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3419"/>
              </a:lnSpc>
              <a:buFont typeface="Arial"/>
              <a:buChar char="•"/>
            </a:pPr>
            <a:r>
              <a:rPr lang="en-US" sz="37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Identify and comprehend core vocabulary describing personality and appearance</a:t>
            </a:r>
          </a:p>
          <a:p>
            <a:pPr marL="820419" lvl="1" indent="-410209" algn="l">
              <a:lnSpc>
                <a:spcPts val="3419"/>
              </a:lnSpc>
              <a:buFont typeface="Arial"/>
              <a:buChar char="•"/>
            </a:pPr>
            <a:r>
              <a:rPr lang="en-US" sz="37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Recognize the application of the Present Simple tense in conversational descriptions.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12220" y="7637435"/>
            <a:ext cx="13854279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9" lvl="1" indent="-410209" algn="l">
              <a:lnSpc>
                <a:spcPts val="3419"/>
              </a:lnSpc>
              <a:buFont typeface="Arial"/>
              <a:buChar char="•"/>
            </a:pPr>
            <a:r>
              <a:rPr lang="en-US" sz="37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participate actively and cooperate in group analysis tasks</a:t>
            </a:r>
          </a:p>
          <a:p>
            <a:pPr marL="820419" lvl="1" indent="-410209" algn="l">
              <a:lnSpc>
                <a:spcPts val="3419"/>
              </a:lnSpc>
              <a:buFont typeface="Arial"/>
              <a:buChar char="•"/>
            </a:pPr>
            <a:r>
              <a:rPr lang="en-US" sz="379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cultivate respect for diversity in viewing and analyzing relationship preferences and personality types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70327" y="2276476"/>
            <a:ext cx="3837322" cy="57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0"/>
              </a:lnSpc>
            </a:pPr>
            <a:r>
              <a:rPr lang="en-US" sz="4700" u="sng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I. Knowledge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70327" y="7106174"/>
            <a:ext cx="4889146" cy="57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0"/>
              </a:lnSpc>
            </a:pPr>
            <a:r>
              <a:rPr lang="en-US" sz="4700" u="sng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III. Personal Qualities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2278448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6532871" y="685007"/>
            <a:ext cx="7736429" cy="10530827"/>
            <a:chOff x="0" y="0"/>
            <a:chExt cx="6350000" cy="86436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4"/>
              <a:stretch>
                <a:fillRect l="-19505" r="-1950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5790465" y="2828565"/>
            <a:ext cx="9221243" cy="6243710"/>
            <a:chOff x="0" y="0"/>
            <a:chExt cx="2059903" cy="13947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9903" cy="1394762"/>
            </a:xfrm>
            <a:custGeom>
              <a:avLst/>
              <a:gdLst/>
              <a:ahLst/>
              <a:cxnLst/>
              <a:rect l="l" t="t" r="r" b="b"/>
              <a:pathLst>
                <a:path w="2059903" h="1394762">
                  <a:moveTo>
                    <a:pt x="42818" y="0"/>
                  </a:moveTo>
                  <a:lnTo>
                    <a:pt x="2017084" y="0"/>
                  </a:lnTo>
                  <a:cubicBezTo>
                    <a:pt x="2040732" y="0"/>
                    <a:pt x="2059903" y="19170"/>
                    <a:pt x="2059903" y="42818"/>
                  </a:cubicBezTo>
                  <a:lnTo>
                    <a:pt x="2059903" y="1351943"/>
                  </a:lnTo>
                  <a:cubicBezTo>
                    <a:pt x="2059903" y="1363300"/>
                    <a:pt x="2055392" y="1374191"/>
                    <a:pt x="2047362" y="1382220"/>
                  </a:cubicBezTo>
                  <a:cubicBezTo>
                    <a:pt x="2039332" y="1390251"/>
                    <a:pt x="2028441" y="1394762"/>
                    <a:pt x="2017084" y="1394762"/>
                  </a:cubicBezTo>
                  <a:lnTo>
                    <a:pt x="42818" y="1394762"/>
                  </a:lnTo>
                  <a:cubicBezTo>
                    <a:pt x="19170" y="1394762"/>
                    <a:pt x="0" y="1375591"/>
                    <a:pt x="0" y="1351943"/>
                  </a:cubicBezTo>
                  <a:lnTo>
                    <a:pt x="0" y="42818"/>
                  </a:lnTo>
                  <a:cubicBezTo>
                    <a:pt x="0" y="19170"/>
                    <a:pt x="19170" y="0"/>
                    <a:pt x="42818" y="0"/>
                  </a:cubicBezTo>
                  <a:close/>
                </a:path>
              </a:pathLst>
            </a:custGeom>
            <a:solidFill>
              <a:srgbClr val="FFF1DF"/>
            </a:solidFill>
            <a:ln w="66675" cap="rnd">
              <a:solidFill>
                <a:srgbClr val="F9B3A9"/>
              </a:solidFill>
              <a:prstDash val="dash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59903" cy="144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5666499" y="613199"/>
            <a:ext cx="2621501" cy="3631802"/>
          </a:xfrm>
          <a:custGeom>
            <a:avLst/>
            <a:gdLst/>
            <a:ahLst/>
            <a:cxnLst/>
            <a:rect l="l" t="t" r="r" b="b"/>
            <a:pathLst>
              <a:path w="2621501" h="3631802">
                <a:moveTo>
                  <a:pt x="0" y="3631802"/>
                </a:moveTo>
                <a:lnTo>
                  <a:pt x="2621501" y="3631802"/>
                </a:lnTo>
                <a:lnTo>
                  <a:pt x="2621501" y="0"/>
                </a:lnTo>
                <a:lnTo>
                  <a:pt x="0" y="0"/>
                </a:lnTo>
                <a:lnTo>
                  <a:pt x="0" y="36318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4477" y="4160098"/>
            <a:ext cx="1485117" cy="1455415"/>
          </a:xfrm>
          <a:custGeom>
            <a:avLst/>
            <a:gdLst/>
            <a:ahLst/>
            <a:cxnLst/>
            <a:rect l="l" t="t" r="r" b="b"/>
            <a:pathLst>
              <a:path w="1485117" h="1455415">
                <a:moveTo>
                  <a:pt x="0" y="0"/>
                </a:moveTo>
                <a:lnTo>
                  <a:pt x="1485117" y="0"/>
                </a:lnTo>
                <a:lnTo>
                  <a:pt x="1485117" y="1455415"/>
                </a:lnTo>
                <a:lnTo>
                  <a:pt x="0" y="1455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428545" y="8718790"/>
            <a:ext cx="1226200" cy="1201676"/>
          </a:xfrm>
          <a:custGeom>
            <a:avLst/>
            <a:gdLst/>
            <a:ahLst/>
            <a:cxnLst/>
            <a:rect l="l" t="t" r="r" b="b"/>
            <a:pathLst>
              <a:path w="1226200" h="1201676">
                <a:moveTo>
                  <a:pt x="0" y="0"/>
                </a:moveTo>
                <a:lnTo>
                  <a:pt x="1226200" y="0"/>
                </a:lnTo>
                <a:lnTo>
                  <a:pt x="1226200" y="1201676"/>
                </a:lnTo>
                <a:lnTo>
                  <a:pt x="0" y="1201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1639" y="1241743"/>
            <a:ext cx="1764330" cy="1680925"/>
          </a:xfrm>
          <a:custGeom>
            <a:avLst/>
            <a:gdLst/>
            <a:ahLst/>
            <a:cxnLst/>
            <a:rect l="l" t="t" r="r" b="b"/>
            <a:pathLst>
              <a:path w="1764330" h="1680925">
                <a:moveTo>
                  <a:pt x="0" y="0"/>
                </a:moveTo>
                <a:lnTo>
                  <a:pt x="1764331" y="0"/>
                </a:lnTo>
                <a:lnTo>
                  <a:pt x="1764331" y="1680926"/>
                </a:lnTo>
                <a:lnTo>
                  <a:pt x="0" y="16809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5409" y="6026617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1" y="0"/>
                </a:lnTo>
                <a:lnTo>
                  <a:pt x="4261121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25243" y="613199"/>
            <a:ext cx="847962" cy="831002"/>
          </a:xfrm>
          <a:custGeom>
            <a:avLst/>
            <a:gdLst/>
            <a:ahLst/>
            <a:cxnLst/>
            <a:rect l="l" t="t" r="r" b="b"/>
            <a:pathLst>
              <a:path w="847962" h="831002">
                <a:moveTo>
                  <a:pt x="0" y="0"/>
                </a:moveTo>
                <a:lnTo>
                  <a:pt x="847961" y="0"/>
                </a:lnTo>
                <a:lnTo>
                  <a:pt x="847961" y="831002"/>
                </a:lnTo>
                <a:lnTo>
                  <a:pt x="0" y="8310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57627" y="1248065"/>
            <a:ext cx="9665675" cy="117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7"/>
              </a:lnSpc>
            </a:pPr>
            <a:r>
              <a:rPr lang="en-US" sz="9308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V. CONSOLIDATION</a:t>
            </a:r>
          </a:p>
        </p:txBody>
      </p:sp>
      <p:sp>
        <p:nvSpPr>
          <p:cNvPr id="16" name="Freeform 16"/>
          <p:cNvSpPr/>
          <p:nvPr/>
        </p:nvSpPr>
        <p:spPr>
          <a:xfrm rot="1148200">
            <a:off x="15136609" y="7745837"/>
            <a:ext cx="2546687" cy="2019310"/>
          </a:xfrm>
          <a:custGeom>
            <a:avLst/>
            <a:gdLst/>
            <a:ahLst/>
            <a:cxnLst/>
            <a:rect l="l" t="t" r="r" b="b"/>
            <a:pathLst>
              <a:path w="2546687" h="2019310">
                <a:moveTo>
                  <a:pt x="0" y="0"/>
                </a:moveTo>
                <a:lnTo>
                  <a:pt x="2546687" y="0"/>
                </a:lnTo>
                <a:lnTo>
                  <a:pt x="2546687" y="2019310"/>
                </a:lnTo>
                <a:lnTo>
                  <a:pt x="0" y="20193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41639" y="3452068"/>
            <a:ext cx="4678045" cy="90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4"/>
              </a:lnSpc>
            </a:pPr>
            <a:r>
              <a:rPr lang="en-US" sz="7326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Wrap up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96000" y="4411288"/>
            <a:ext cx="747179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ctr">
              <a:lnSpc>
                <a:spcPts val="4500"/>
              </a:lnSpc>
              <a:buFont typeface="Arial"/>
              <a:buChar char="•"/>
            </a:pPr>
            <a:r>
              <a:rPr lang="en-US" sz="50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What have you learnt today?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40516" y="5121746"/>
            <a:ext cx="8192119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4500"/>
              </a:lnSpc>
              <a:buFont typeface="Arial"/>
              <a:buChar char="•"/>
            </a:pPr>
            <a:r>
              <a:rPr lang="en-US" sz="500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How confident are you in your listening skills after this lesson? (on a scale of 1 to 5)</a:t>
            </a: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V="1">
            <a:off x="15283150" y="808320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102414">
            <a:off x="-1447942" y="-3309873"/>
            <a:ext cx="5811487" cy="5496821"/>
          </a:xfrm>
          <a:custGeom>
            <a:avLst/>
            <a:gdLst/>
            <a:ahLst/>
            <a:cxnLst/>
            <a:rect l="l" t="t" r="r" b="b"/>
            <a:pathLst>
              <a:path w="5811487" h="5496821">
                <a:moveTo>
                  <a:pt x="0" y="0"/>
                </a:moveTo>
                <a:lnTo>
                  <a:pt x="5811487" y="0"/>
                </a:lnTo>
                <a:lnTo>
                  <a:pt x="5811487" y="5496820"/>
                </a:lnTo>
                <a:lnTo>
                  <a:pt x="0" y="5496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571265">
            <a:off x="5614980" y="1060238"/>
            <a:ext cx="7080718" cy="10011298"/>
          </a:xfrm>
          <a:custGeom>
            <a:avLst/>
            <a:gdLst/>
            <a:ahLst/>
            <a:cxnLst/>
            <a:rect l="l" t="t" r="r" b="b"/>
            <a:pathLst>
              <a:path w="7080718" h="10011298">
                <a:moveTo>
                  <a:pt x="0" y="0"/>
                </a:moveTo>
                <a:lnTo>
                  <a:pt x="7080718" y="0"/>
                </a:lnTo>
                <a:lnTo>
                  <a:pt x="7080718" y="10011298"/>
                </a:lnTo>
                <a:lnTo>
                  <a:pt x="0" y="1001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5680844" y="1464107"/>
            <a:ext cx="6948990" cy="9825051"/>
          </a:xfrm>
          <a:custGeom>
            <a:avLst/>
            <a:gdLst/>
            <a:ahLst/>
            <a:cxnLst/>
            <a:rect l="l" t="t" r="r" b="b"/>
            <a:pathLst>
              <a:path w="6948990" h="9825051">
                <a:moveTo>
                  <a:pt x="0" y="0"/>
                </a:moveTo>
                <a:lnTo>
                  <a:pt x="6948991" y="0"/>
                </a:lnTo>
                <a:lnTo>
                  <a:pt x="6948991" y="9825050"/>
                </a:lnTo>
                <a:lnTo>
                  <a:pt x="0" y="9825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459" y="3062866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79596" y="594583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189488">
            <a:off x="505022" y="1257760"/>
            <a:ext cx="1589565" cy="1582452"/>
          </a:xfrm>
          <a:custGeom>
            <a:avLst/>
            <a:gdLst/>
            <a:ahLst/>
            <a:cxnLst/>
            <a:rect l="l" t="t" r="r" b="b"/>
            <a:pathLst>
              <a:path w="1589565" h="1582452">
                <a:moveTo>
                  <a:pt x="0" y="0"/>
                </a:moveTo>
                <a:lnTo>
                  <a:pt x="1589565" y="0"/>
                </a:lnTo>
                <a:lnTo>
                  <a:pt x="1589565" y="1582452"/>
                </a:lnTo>
                <a:lnTo>
                  <a:pt x="0" y="15824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99805" y="263126"/>
            <a:ext cx="1630846" cy="1534163"/>
          </a:xfrm>
          <a:custGeom>
            <a:avLst/>
            <a:gdLst/>
            <a:ahLst/>
            <a:cxnLst/>
            <a:rect l="l" t="t" r="r" b="b"/>
            <a:pathLst>
              <a:path w="1630846" h="1534163">
                <a:moveTo>
                  <a:pt x="0" y="0"/>
                </a:moveTo>
                <a:lnTo>
                  <a:pt x="1630845" y="0"/>
                </a:lnTo>
                <a:lnTo>
                  <a:pt x="1630845" y="1534162"/>
                </a:lnTo>
                <a:lnTo>
                  <a:pt x="0" y="15341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546027" y="8921399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849848" y="1257300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HOME WORK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42814" y="3886323"/>
            <a:ext cx="9540277" cy="221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3199" lvl="1" indent="-511600" algn="l">
              <a:lnSpc>
                <a:spcPts val="4265"/>
              </a:lnSpc>
              <a:buFont typeface="Arial"/>
              <a:buChar char="•"/>
            </a:pPr>
            <a:r>
              <a:rPr lang="en-US" sz="473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"My Ideal Classmate Profile" – Write 75 words describing a classmate, using at least 5 adjectives and the Present Simple tense.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42814" y="6633711"/>
            <a:ext cx="7964574" cy="113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3199" lvl="1" indent="-511600" algn="l">
              <a:lnSpc>
                <a:spcPts val="4265"/>
              </a:lnSpc>
              <a:buFont typeface="Arial"/>
              <a:buChar char="•"/>
            </a:pPr>
            <a:r>
              <a:rPr lang="en-US" sz="4739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Prepare for the next lesson: 1B- Speaking &amp; Writing (page 9)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92102">
            <a:off x="-3785202" y="6070920"/>
            <a:ext cx="8576084" cy="8111727"/>
          </a:xfrm>
          <a:custGeom>
            <a:avLst/>
            <a:gdLst/>
            <a:ahLst/>
            <a:cxnLst/>
            <a:rect l="l" t="t" r="r" b="b"/>
            <a:pathLst>
              <a:path w="8576084" h="8111727">
                <a:moveTo>
                  <a:pt x="0" y="0"/>
                </a:moveTo>
                <a:lnTo>
                  <a:pt x="8576084" y="0"/>
                </a:lnTo>
                <a:lnTo>
                  <a:pt x="8576084" y="8111727"/>
                </a:lnTo>
                <a:lnTo>
                  <a:pt x="0" y="811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9976">
            <a:off x="12226587" y="-4532682"/>
            <a:ext cx="9181557" cy="8684417"/>
          </a:xfrm>
          <a:custGeom>
            <a:avLst/>
            <a:gdLst/>
            <a:ahLst/>
            <a:cxnLst/>
            <a:rect l="l" t="t" r="r" b="b"/>
            <a:pathLst>
              <a:path w="9181557" h="8684417">
                <a:moveTo>
                  <a:pt x="0" y="0"/>
                </a:moveTo>
                <a:lnTo>
                  <a:pt x="9181557" y="0"/>
                </a:lnTo>
                <a:lnTo>
                  <a:pt x="9181557" y="8684417"/>
                </a:lnTo>
                <a:lnTo>
                  <a:pt x="0" y="8684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3594224">
            <a:off x="12158528" y="4998197"/>
            <a:ext cx="10201545" cy="13886343"/>
            <a:chOff x="0" y="0"/>
            <a:chExt cx="6350000" cy="86436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6769" t="-3057" r="-28617" b="-152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3594224">
            <a:off x="-3741893" y="-9312169"/>
            <a:ext cx="10201545" cy="13886343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6"/>
              <a:stretch>
                <a:fillRect l="-16769" t="-3057" r="-28617" b="-1528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3580312" y="826735"/>
            <a:ext cx="4261122" cy="3694770"/>
          </a:xfrm>
          <a:custGeom>
            <a:avLst/>
            <a:gdLst/>
            <a:ahLst/>
            <a:cxnLst/>
            <a:rect l="l" t="t" r="r" b="b"/>
            <a:pathLst>
              <a:path w="4261122" h="3694770">
                <a:moveTo>
                  <a:pt x="0" y="0"/>
                </a:moveTo>
                <a:lnTo>
                  <a:pt x="4261122" y="0"/>
                </a:lnTo>
                <a:lnTo>
                  <a:pt x="4261122" y="3694770"/>
                </a:lnTo>
                <a:lnTo>
                  <a:pt x="0" y="36947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580312" y="6968959"/>
            <a:ext cx="3678988" cy="2917131"/>
          </a:xfrm>
          <a:custGeom>
            <a:avLst/>
            <a:gdLst/>
            <a:ahLst/>
            <a:cxnLst/>
            <a:rect l="l" t="t" r="r" b="b"/>
            <a:pathLst>
              <a:path w="3678988" h="2917131">
                <a:moveTo>
                  <a:pt x="0" y="0"/>
                </a:moveTo>
                <a:lnTo>
                  <a:pt x="3678988" y="0"/>
                </a:lnTo>
                <a:lnTo>
                  <a:pt x="3678988" y="2917130"/>
                </a:lnTo>
                <a:lnTo>
                  <a:pt x="0" y="29171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02840" y="619906"/>
            <a:ext cx="3678988" cy="2917131"/>
          </a:xfrm>
          <a:custGeom>
            <a:avLst/>
            <a:gdLst/>
            <a:ahLst/>
            <a:cxnLst/>
            <a:rect l="l" t="t" r="r" b="b"/>
            <a:pathLst>
              <a:path w="3678988" h="2917131">
                <a:moveTo>
                  <a:pt x="0" y="0"/>
                </a:moveTo>
                <a:lnTo>
                  <a:pt x="3678987" y="0"/>
                </a:lnTo>
                <a:lnTo>
                  <a:pt x="3678987" y="2917130"/>
                </a:lnTo>
                <a:lnTo>
                  <a:pt x="0" y="29171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96922">
            <a:off x="1634785" y="7284908"/>
            <a:ext cx="2752497" cy="2722316"/>
          </a:xfrm>
          <a:custGeom>
            <a:avLst/>
            <a:gdLst/>
            <a:ahLst/>
            <a:cxnLst/>
            <a:rect l="l" t="t" r="r" b="b"/>
            <a:pathLst>
              <a:path w="2752497" h="2722316">
                <a:moveTo>
                  <a:pt x="0" y="0"/>
                </a:moveTo>
                <a:lnTo>
                  <a:pt x="2752497" y="0"/>
                </a:lnTo>
                <a:lnTo>
                  <a:pt x="2752497" y="2722316"/>
                </a:lnTo>
                <a:lnTo>
                  <a:pt x="0" y="27223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216948">
            <a:off x="474129" y="5261640"/>
            <a:ext cx="2912234" cy="2899204"/>
          </a:xfrm>
          <a:custGeom>
            <a:avLst/>
            <a:gdLst/>
            <a:ahLst/>
            <a:cxnLst/>
            <a:rect l="l" t="t" r="r" b="b"/>
            <a:pathLst>
              <a:path w="2912234" h="2899204">
                <a:moveTo>
                  <a:pt x="0" y="0"/>
                </a:moveTo>
                <a:lnTo>
                  <a:pt x="2912234" y="0"/>
                </a:lnTo>
                <a:lnTo>
                  <a:pt x="2912234" y="2899203"/>
                </a:lnTo>
                <a:lnTo>
                  <a:pt x="0" y="2899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78118" y="8229600"/>
            <a:ext cx="2970137" cy="4114800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0"/>
                </a:moveTo>
                <a:lnTo>
                  <a:pt x="2970138" y="0"/>
                </a:lnTo>
                <a:lnTo>
                  <a:pt x="2970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V="1">
            <a:off x="11709796" y="-2036329"/>
            <a:ext cx="2970137" cy="4114800"/>
          </a:xfrm>
          <a:custGeom>
            <a:avLst/>
            <a:gdLst/>
            <a:ahLst/>
            <a:cxnLst/>
            <a:rect l="l" t="t" r="r" b="b"/>
            <a:pathLst>
              <a:path w="2970137" h="4114800">
                <a:moveTo>
                  <a:pt x="0" y="4114800"/>
                </a:moveTo>
                <a:lnTo>
                  <a:pt x="2970137" y="4114800"/>
                </a:lnTo>
                <a:lnTo>
                  <a:pt x="297013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691762" y="3274044"/>
            <a:ext cx="8609682" cy="495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5"/>
              </a:lnSpc>
            </a:pPr>
            <a:r>
              <a:rPr lang="en-US" sz="20817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THANK YOU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00029" y="3121644"/>
            <a:ext cx="8762082" cy="495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5"/>
              </a:lnSpc>
            </a:pPr>
            <a:r>
              <a:rPr lang="en-US" sz="20817" dirty="0">
                <a:solidFill>
                  <a:srgbClr val="F9B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THANK YOU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5400000">
            <a:off x="6292677" y="8499399"/>
            <a:ext cx="5961179" cy="5638408"/>
          </a:xfrm>
          <a:custGeom>
            <a:avLst/>
            <a:gdLst/>
            <a:ahLst/>
            <a:cxnLst/>
            <a:rect l="l" t="t" r="r" b="b"/>
            <a:pathLst>
              <a:path w="5961179" h="5638408">
                <a:moveTo>
                  <a:pt x="0" y="0"/>
                </a:moveTo>
                <a:lnTo>
                  <a:pt x="5961179" y="0"/>
                </a:lnTo>
                <a:lnTo>
                  <a:pt x="5961179" y="5638408"/>
                </a:lnTo>
                <a:lnTo>
                  <a:pt x="0" y="563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9B3A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6765088" y="-732912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4" y="2944653"/>
                </a:lnTo>
                <a:lnTo>
                  <a:pt x="2125504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01201" y="593315"/>
            <a:ext cx="888542" cy="870771"/>
          </a:xfrm>
          <a:custGeom>
            <a:avLst/>
            <a:gdLst/>
            <a:ahLst/>
            <a:cxnLst/>
            <a:rect l="l" t="t" r="r" b="b"/>
            <a:pathLst>
              <a:path w="888542" h="870771">
                <a:moveTo>
                  <a:pt x="0" y="0"/>
                </a:moveTo>
                <a:lnTo>
                  <a:pt x="888542" y="0"/>
                </a:lnTo>
                <a:lnTo>
                  <a:pt x="888542" y="870770"/>
                </a:lnTo>
                <a:lnTo>
                  <a:pt x="0" y="8707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30951" flipH="1">
            <a:off x="16168141" y="8698897"/>
            <a:ext cx="2944767" cy="2553374"/>
          </a:xfrm>
          <a:custGeom>
            <a:avLst/>
            <a:gdLst/>
            <a:ahLst/>
            <a:cxnLst/>
            <a:rect l="l" t="t" r="r" b="b"/>
            <a:pathLst>
              <a:path w="2944767" h="2553374">
                <a:moveTo>
                  <a:pt x="2944767" y="0"/>
                </a:moveTo>
                <a:lnTo>
                  <a:pt x="0" y="0"/>
                </a:lnTo>
                <a:lnTo>
                  <a:pt x="0" y="2553373"/>
                </a:lnTo>
                <a:lnTo>
                  <a:pt x="2944767" y="2553373"/>
                </a:lnTo>
                <a:lnTo>
                  <a:pt x="294476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46990">
            <a:off x="206463" y="554051"/>
            <a:ext cx="2841856" cy="2253355"/>
          </a:xfrm>
          <a:custGeom>
            <a:avLst/>
            <a:gdLst/>
            <a:ahLst/>
            <a:cxnLst/>
            <a:rect l="l" t="t" r="r" b="b"/>
            <a:pathLst>
              <a:path w="2841856" h="2253355">
                <a:moveTo>
                  <a:pt x="0" y="0"/>
                </a:moveTo>
                <a:lnTo>
                  <a:pt x="2841857" y="0"/>
                </a:lnTo>
                <a:lnTo>
                  <a:pt x="2841857" y="2253355"/>
                </a:lnTo>
                <a:lnTo>
                  <a:pt x="0" y="22533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47798" y="700471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u="sng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PROCESS</a:t>
            </a:r>
          </a:p>
        </p:txBody>
      </p:sp>
      <p:sp>
        <p:nvSpPr>
          <p:cNvPr id="14" name="Freeform 14"/>
          <p:cNvSpPr/>
          <p:nvPr/>
        </p:nvSpPr>
        <p:spPr>
          <a:xfrm rot="816167">
            <a:off x="17492922" y="4035750"/>
            <a:ext cx="1400713" cy="1334498"/>
          </a:xfrm>
          <a:custGeom>
            <a:avLst/>
            <a:gdLst/>
            <a:ahLst/>
            <a:cxnLst/>
            <a:rect l="l" t="t" r="r" b="b"/>
            <a:pathLst>
              <a:path w="1400713" h="1334498">
                <a:moveTo>
                  <a:pt x="0" y="0"/>
                </a:moveTo>
                <a:lnTo>
                  <a:pt x="1400714" y="0"/>
                </a:lnTo>
                <a:lnTo>
                  <a:pt x="1400714" y="1334498"/>
                </a:lnTo>
                <a:lnTo>
                  <a:pt x="0" y="1334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38322" y="450129"/>
            <a:ext cx="590378" cy="578571"/>
          </a:xfrm>
          <a:custGeom>
            <a:avLst/>
            <a:gdLst/>
            <a:ahLst/>
            <a:cxnLst/>
            <a:rect l="l" t="t" r="r" b="b"/>
            <a:pathLst>
              <a:path w="590378" h="578571">
                <a:moveTo>
                  <a:pt x="0" y="0"/>
                </a:moveTo>
                <a:lnTo>
                  <a:pt x="590378" y="0"/>
                </a:lnTo>
                <a:lnTo>
                  <a:pt x="590378" y="578571"/>
                </a:lnTo>
                <a:lnTo>
                  <a:pt x="0" y="578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540393" y="1528319"/>
            <a:ext cx="5165334" cy="3723925"/>
            <a:chOff x="-273439" y="386934"/>
            <a:chExt cx="6887111" cy="4965233"/>
          </a:xfrm>
        </p:grpSpPr>
        <p:sp>
          <p:nvSpPr>
            <p:cNvPr id="17" name="Freeform 17"/>
            <p:cNvSpPr/>
            <p:nvPr/>
          </p:nvSpPr>
          <p:spPr>
            <a:xfrm rot="5571265">
              <a:off x="818761" y="-442745"/>
              <a:ext cx="4801322" cy="6788501"/>
            </a:xfrm>
            <a:custGeom>
              <a:avLst/>
              <a:gdLst/>
              <a:ahLst/>
              <a:cxnLst/>
              <a:rect l="l" t="t" r="r" b="b"/>
              <a:pathLst>
                <a:path w="4801322" h="6788501">
                  <a:moveTo>
                    <a:pt x="0" y="0"/>
                  </a:moveTo>
                  <a:lnTo>
                    <a:pt x="4801322" y="0"/>
                  </a:lnTo>
                  <a:lnTo>
                    <a:pt x="4801322" y="6788501"/>
                  </a:lnTo>
                  <a:lnTo>
                    <a:pt x="0" y="6788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686530" y="-573035"/>
              <a:ext cx="4638858" cy="6558795"/>
            </a:xfrm>
            <a:custGeom>
              <a:avLst/>
              <a:gdLst/>
              <a:ahLst/>
              <a:cxnLst/>
              <a:rect l="l" t="t" r="r" b="b"/>
              <a:pathLst>
                <a:path w="4638858" h="6558797">
                  <a:moveTo>
                    <a:pt x="0" y="0"/>
                  </a:moveTo>
                  <a:lnTo>
                    <a:pt x="4638859" y="0"/>
                  </a:lnTo>
                  <a:lnTo>
                    <a:pt x="4638859" y="6558797"/>
                  </a:lnTo>
                  <a:lnTo>
                    <a:pt x="0" y="65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2340862" y="1236993"/>
              <a:ext cx="1161307" cy="1161307"/>
              <a:chOff x="-181436" y="865773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181436" y="865773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291C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-116518" y="908587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339"/>
                  </a:lnSpc>
                </a:pPr>
                <a:r>
                  <a:rPr lang="en-US" sz="3099" dirty="0">
                    <a:solidFill>
                      <a:srgbClr val="FFFFFF"/>
                    </a:solidFill>
                    <a:latin typeface="KG Primary Penmanship"/>
                    <a:ea typeface="KG Primary Penmanship"/>
                    <a:cs typeface="KG Primary Penmanship"/>
                    <a:sym typeface="KG Primary Penmanship"/>
                  </a:rPr>
                  <a:t>01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60390" y="2728584"/>
              <a:ext cx="5290014" cy="734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4200" u="sng" dirty="0">
                  <a:solidFill>
                    <a:srgbClr val="50291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Warm-up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77232" y="2989139"/>
              <a:ext cx="6064714" cy="702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endParaRPr lang="en-US" sz="42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08464" y="1381537"/>
            <a:ext cx="5091376" cy="3602439"/>
            <a:chOff x="254152" y="191225"/>
            <a:chExt cx="6788501" cy="4803253"/>
          </a:xfrm>
        </p:grpSpPr>
        <p:sp>
          <p:nvSpPr>
            <p:cNvPr id="25" name="Freeform 25"/>
            <p:cNvSpPr/>
            <p:nvPr/>
          </p:nvSpPr>
          <p:spPr>
            <a:xfrm rot="5571265">
              <a:off x="1247742" y="-802365"/>
              <a:ext cx="4801322" cy="6788501"/>
            </a:xfrm>
            <a:custGeom>
              <a:avLst/>
              <a:gdLst/>
              <a:ahLst/>
              <a:cxnLst/>
              <a:rect l="l" t="t" r="r" b="b"/>
              <a:pathLst>
                <a:path w="4801322" h="6788501">
                  <a:moveTo>
                    <a:pt x="0" y="0"/>
                  </a:moveTo>
                  <a:lnTo>
                    <a:pt x="4801322" y="0"/>
                  </a:lnTo>
                  <a:lnTo>
                    <a:pt x="4801322" y="6788501"/>
                  </a:lnTo>
                  <a:lnTo>
                    <a:pt x="0" y="6788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5400000">
              <a:off x="1240848" y="-604350"/>
              <a:ext cx="4638858" cy="6558797"/>
            </a:xfrm>
            <a:custGeom>
              <a:avLst/>
              <a:gdLst/>
              <a:ahLst/>
              <a:cxnLst/>
              <a:rect l="l" t="t" r="r" b="b"/>
              <a:pathLst>
                <a:path w="4638858" h="6558797">
                  <a:moveTo>
                    <a:pt x="0" y="0"/>
                  </a:moveTo>
                  <a:lnTo>
                    <a:pt x="4638858" y="0"/>
                  </a:lnTo>
                  <a:lnTo>
                    <a:pt x="4638858" y="6558797"/>
                  </a:lnTo>
                  <a:lnTo>
                    <a:pt x="0" y="65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2986340" y="1236993"/>
              <a:ext cx="1161307" cy="1161307"/>
              <a:chOff x="-56981" y="865773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-56981" y="865773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291C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3041" y="87074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339"/>
                  </a:lnSpc>
                </a:pPr>
                <a:r>
                  <a:rPr lang="en-US" sz="3099" dirty="0">
                    <a:solidFill>
                      <a:srgbClr val="FFFFFF"/>
                    </a:solidFill>
                    <a:latin typeface="KG Primary Penmanship"/>
                    <a:ea typeface="KG Primary Penmanship"/>
                    <a:cs typeface="KG Primary Penmanship"/>
                    <a:sym typeface="KG Primary Penmanship"/>
                  </a:rPr>
                  <a:t>02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085887" y="2616356"/>
              <a:ext cx="5290014" cy="734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4200" u="sng" dirty="0">
                  <a:solidFill>
                    <a:srgbClr val="50291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Pre-listening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86204" y="2617207"/>
              <a:ext cx="5924406" cy="702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endParaRPr lang="en-US" sz="42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964193" y="5514780"/>
            <a:ext cx="5159156" cy="3600992"/>
            <a:chOff x="321316" y="694127"/>
            <a:chExt cx="6878874" cy="4801322"/>
          </a:xfrm>
        </p:grpSpPr>
        <p:sp>
          <p:nvSpPr>
            <p:cNvPr id="33" name="Freeform 33"/>
            <p:cNvSpPr/>
            <p:nvPr/>
          </p:nvSpPr>
          <p:spPr>
            <a:xfrm rot="5571265">
              <a:off x="1405279" y="-299463"/>
              <a:ext cx="4801322" cy="6788501"/>
            </a:xfrm>
            <a:custGeom>
              <a:avLst/>
              <a:gdLst/>
              <a:ahLst/>
              <a:cxnLst/>
              <a:rect l="l" t="t" r="r" b="b"/>
              <a:pathLst>
                <a:path w="4801322" h="6788501">
                  <a:moveTo>
                    <a:pt x="0" y="0"/>
                  </a:moveTo>
                  <a:lnTo>
                    <a:pt x="4801322" y="0"/>
                  </a:lnTo>
                  <a:lnTo>
                    <a:pt x="4801322" y="6788502"/>
                  </a:lnTo>
                  <a:lnTo>
                    <a:pt x="0" y="6788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400000">
              <a:off x="1281286" y="-245873"/>
              <a:ext cx="4638858" cy="6558797"/>
            </a:xfrm>
            <a:custGeom>
              <a:avLst/>
              <a:gdLst/>
              <a:ahLst/>
              <a:cxnLst/>
              <a:rect l="l" t="t" r="r" b="b"/>
              <a:pathLst>
                <a:path w="4638858" h="6558797">
                  <a:moveTo>
                    <a:pt x="0" y="0"/>
                  </a:moveTo>
                  <a:lnTo>
                    <a:pt x="4638859" y="0"/>
                  </a:lnTo>
                  <a:lnTo>
                    <a:pt x="4638859" y="6558797"/>
                  </a:lnTo>
                  <a:lnTo>
                    <a:pt x="0" y="65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3147945" y="1354696"/>
              <a:ext cx="1161307" cy="1161307"/>
              <a:chOff x="153285" y="948153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53285" y="948153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291C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211948" y="1002153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339"/>
                  </a:lnSpc>
                </a:pPr>
                <a:r>
                  <a:rPr lang="en-US" sz="3099" dirty="0">
                    <a:solidFill>
                      <a:srgbClr val="FFFFFF"/>
                    </a:solidFill>
                    <a:latin typeface="KG Primary Penmanship"/>
                    <a:ea typeface="KG Primary Penmanship"/>
                    <a:cs typeface="KG Primary Penmanship"/>
                    <a:sym typeface="KG Primary Penmanship"/>
                  </a:rPr>
                  <a:t>04</a:t>
                </a: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083591" y="2954834"/>
              <a:ext cx="5290014" cy="734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4200" u="sng" dirty="0">
                  <a:solidFill>
                    <a:srgbClr val="50291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Post-listening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58285" y="2815060"/>
              <a:ext cx="6015320" cy="702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endParaRPr lang="en-US" sz="42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65430" y="5378009"/>
            <a:ext cx="5607397" cy="3926386"/>
            <a:chOff x="175892" y="351104"/>
            <a:chExt cx="7476530" cy="5235181"/>
          </a:xfrm>
        </p:grpSpPr>
        <p:sp>
          <p:nvSpPr>
            <p:cNvPr id="49" name="Freeform 49"/>
            <p:cNvSpPr/>
            <p:nvPr/>
          </p:nvSpPr>
          <p:spPr>
            <a:xfrm rot="5571265">
              <a:off x="1606444" y="-448958"/>
              <a:ext cx="5000446" cy="7070040"/>
            </a:xfrm>
            <a:custGeom>
              <a:avLst/>
              <a:gdLst/>
              <a:ahLst/>
              <a:cxnLst/>
              <a:rect l="l" t="t" r="r" b="b"/>
              <a:pathLst>
                <a:path w="5000446" h="7070040">
                  <a:moveTo>
                    <a:pt x="0" y="0"/>
                  </a:moveTo>
                  <a:lnTo>
                    <a:pt x="5000447" y="0"/>
                  </a:lnTo>
                  <a:lnTo>
                    <a:pt x="5000447" y="7070040"/>
                  </a:lnTo>
                  <a:lnTo>
                    <a:pt x="0" y="7070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5400000">
              <a:off x="1755140" y="-660039"/>
              <a:ext cx="4886140" cy="6908425"/>
            </a:xfrm>
            <a:custGeom>
              <a:avLst/>
              <a:gdLst/>
              <a:ahLst/>
              <a:cxnLst/>
              <a:rect l="l" t="t" r="r" b="b"/>
              <a:pathLst>
                <a:path w="4886140" h="6908425">
                  <a:moveTo>
                    <a:pt x="0" y="0"/>
                  </a:moveTo>
                  <a:lnTo>
                    <a:pt x="4886140" y="0"/>
                  </a:lnTo>
                  <a:lnTo>
                    <a:pt x="4886140" y="6908424"/>
                  </a:lnTo>
                  <a:lnTo>
                    <a:pt x="0" y="6908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1" name="Group 51"/>
            <p:cNvGrpSpPr/>
            <p:nvPr/>
          </p:nvGrpSpPr>
          <p:grpSpPr>
            <a:xfrm>
              <a:off x="3674765" y="1463671"/>
              <a:ext cx="1161307" cy="1169255"/>
              <a:chOff x="816904" y="1024425"/>
              <a:chExt cx="812800" cy="81836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816904" y="1029988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291C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907746" y="1024425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339"/>
                  </a:lnSpc>
                </a:pPr>
                <a:r>
                  <a:rPr lang="en-US" sz="3099" dirty="0">
                    <a:solidFill>
                      <a:srgbClr val="FFFFFF"/>
                    </a:solidFill>
                    <a:latin typeface="KG Primary Penmanship"/>
                    <a:ea typeface="KG Primary Penmanship"/>
                    <a:cs typeface="KG Primary Penmanship"/>
                    <a:sym typeface="KG Primary Penmanship"/>
                  </a:rPr>
                  <a:t>03</a:t>
                </a:r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642294" y="2941970"/>
              <a:ext cx="5290014" cy="734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4200" u="sng" dirty="0">
                  <a:solidFill>
                    <a:srgbClr val="50291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While-listening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75892" y="2794173"/>
              <a:ext cx="6732533" cy="702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endParaRPr lang="en-US" sz="42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endParaRPr>
            </a:p>
          </p:txBody>
        </p:sp>
      </p:grpSp>
      <p:grpSp>
        <p:nvGrpSpPr>
          <p:cNvPr id="56" name="Group 32">
            <a:extLst>
              <a:ext uri="{FF2B5EF4-FFF2-40B4-BE49-F238E27FC236}">
                <a16:creationId xmlns:a16="http://schemas.microsoft.com/office/drawing/2014/main" id="{484B8F09-5386-4F6C-9DAF-E34318A36AB4}"/>
              </a:ext>
            </a:extLst>
          </p:cNvPr>
          <p:cNvGrpSpPr/>
          <p:nvPr/>
        </p:nvGrpSpPr>
        <p:grpSpPr>
          <a:xfrm>
            <a:off x="12536102" y="5489880"/>
            <a:ext cx="5185932" cy="3643560"/>
            <a:chOff x="321316" y="494876"/>
            <a:chExt cx="6914575" cy="4858079"/>
          </a:xfrm>
        </p:grpSpPr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A84E2E0D-A4FF-4E55-AD5F-FC03213C0872}"/>
                </a:ext>
              </a:extLst>
            </p:cNvPr>
            <p:cNvSpPr/>
            <p:nvPr/>
          </p:nvSpPr>
          <p:spPr>
            <a:xfrm rot="5571265">
              <a:off x="1440980" y="-498714"/>
              <a:ext cx="4801322" cy="6788501"/>
            </a:xfrm>
            <a:custGeom>
              <a:avLst/>
              <a:gdLst/>
              <a:ahLst/>
              <a:cxnLst/>
              <a:rect l="l" t="t" r="r" b="b"/>
              <a:pathLst>
                <a:path w="4801322" h="6788501">
                  <a:moveTo>
                    <a:pt x="0" y="0"/>
                  </a:moveTo>
                  <a:lnTo>
                    <a:pt x="4801322" y="0"/>
                  </a:lnTo>
                  <a:lnTo>
                    <a:pt x="4801322" y="6788502"/>
                  </a:lnTo>
                  <a:lnTo>
                    <a:pt x="0" y="6788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B5F07DFD-867E-49AA-A0E4-74852610DB7C}"/>
                </a:ext>
              </a:extLst>
            </p:cNvPr>
            <p:cNvSpPr/>
            <p:nvPr/>
          </p:nvSpPr>
          <p:spPr>
            <a:xfrm rot="5400000">
              <a:off x="1281286" y="-245873"/>
              <a:ext cx="4638858" cy="6558797"/>
            </a:xfrm>
            <a:custGeom>
              <a:avLst/>
              <a:gdLst/>
              <a:ahLst/>
              <a:cxnLst/>
              <a:rect l="l" t="t" r="r" b="b"/>
              <a:pathLst>
                <a:path w="4638858" h="6558797">
                  <a:moveTo>
                    <a:pt x="0" y="0"/>
                  </a:moveTo>
                  <a:lnTo>
                    <a:pt x="4638859" y="0"/>
                  </a:lnTo>
                  <a:lnTo>
                    <a:pt x="4638859" y="6558797"/>
                  </a:lnTo>
                  <a:lnTo>
                    <a:pt x="0" y="6558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9" name="Group 35">
              <a:extLst>
                <a:ext uri="{FF2B5EF4-FFF2-40B4-BE49-F238E27FC236}">
                  <a16:creationId xmlns:a16="http://schemas.microsoft.com/office/drawing/2014/main" id="{A021CD01-98FA-4C70-A734-0DACD86C4D7A}"/>
                </a:ext>
              </a:extLst>
            </p:cNvPr>
            <p:cNvGrpSpPr/>
            <p:nvPr/>
          </p:nvGrpSpPr>
          <p:grpSpPr>
            <a:xfrm>
              <a:off x="3147945" y="1354696"/>
              <a:ext cx="1161307" cy="1161307"/>
              <a:chOff x="153285" y="948153"/>
              <a:chExt cx="812800" cy="812800"/>
            </a:xfrm>
          </p:grpSpPr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E9460C42-03E7-41B9-A675-E09C79CC6DD5}"/>
                  </a:ext>
                </a:extLst>
              </p:cNvPr>
              <p:cNvSpPr/>
              <p:nvPr/>
            </p:nvSpPr>
            <p:spPr>
              <a:xfrm>
                <a:off x="153285" y="948153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0291C"/>
              </a:solidFill>
            </p:spPr>
          </p:sp>
          <p:sp>
            <p:nvSpPr>
              <p:cNvPr id="63" name="TextBox 37">
                <a:extLst>
                  <a:ext uri="{FF2B5EF4-FFF2-40B4-BE49-F238E27FC236}">
                    <a16:creationId xmlns:a16="http://schemas.microsoft.com/office/drawing/2014/main" id="{351C170F-C9E8-43AF-A16C-540115255577}"/>
                  </a:ext>
                </a:extLst>
              </p:cNvPr>
              <p:cNvSpPr txBox="1"/>
              <p:nvPr/>
            </p:nvSpPr>
            <p:spPr>
              <a:xfrm>
                <a:off x="229484" y="976421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339"/>
                  </a:lnSpc>
                </a:pPr>
                <a:r>
                  <a:rPr lang="en-US" sz="3099" dirty="0">
                    <a:solidFill>
                      <a:srgbClr val="FFFFFF"/>
                    </a:solidFill>
                    <a:latin typeface="KG Primary Penmanship"/>
                    <a:ea typeface="KG Primary Penmanship"/>
                    <a:cs typeface="KG Primary Penmanship"/>
                    <a:sym typeface="KG Primary Penmanship"/>
                  </a:rPr>
                  <a:t>05</a:t>
                </a:r>
              </a:p>
            </p:txBody>
          </p:sp>
        </p:grpSp>
        <p:sp>
          <p:nvSpPr>
            <p:cNvPr id="60" name="TextBox 38">
              <a:extLst>
                <a:ext uri="{FF2B5EF4-FFF2-40B4-BE49-F238E27FC236}">
                  <a16:creationId xmlns:a16="http://schemas.microsoft.com/office/drawing/2014/main" id="{854C4555-6282-465B-8BBE-F290C7AF3FBA}"/>
                </a:ext>
              </a:extLst>
            </p:cNvPr>
            <p:cNvSpPr txBox="1"/>
            <p:nvPr/>
          </p:nvSpPr>
          <p:spPr>
            <a:xfrm>
              <a:off x="1083591" y="2954833"/>
              <a:ext cx="5290014" cy="702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r>
                <a:rPr lang="en-US" sz="4200" u="sng" dirty="0">
                  <a:solidFill>
                    <a:srgbClr val="50291C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Consolidation</a:t>
              </a:r>
            </a:p>
          </p:txBody>
        </p:sp>
        <p:sp>
          <p:nvSpPr>
            <p:cNvPr id="61" name="TextBox 39">
              <a:extLst>
                <a:ext uri="{FF2B5EF4-FFF2-40B4-BE49-F238E27FC236}">
                  <a16:creationId xmlns:a16="http://schemas.microsoft.com/office/drawing/2014/main" id="{AABD6C80-95C2-4DC2-8CED-B59D79BD4499}"/>
                </a:ext>
              </a:extLst>
            </p:cNvPr>
            <p:cNvSpPr txBox="1"/>
            <p:nvPr/>
          </p:nvSpPr>
          <p:spPr>
            <a:xfrm>
              <a:off x="358285" y="2815060"/>
              <a:ext cx="6015320" cy="702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80"/>
                </a:lnSpc>
              </a:pPr>
              <a:endParaRPr lang="en-US" sz="4200" dirty="0">
                <a:solidFill>
                  <a:srgbClr val="50291C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2718229" y="5191030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4218772" y="-4867370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6765088" y="8814673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4"/>
                </a:moveTo>
                <a:lnTo>
                  <a:pt x="2125504" y="2944654"/>
                </a:lnTo>
                <a:lnTo>
                  <a:pt x="2125504" y="0"/>
                </a:lnTo>
                <a:lnTo>
                  <a:pt x="0" y="0"/>
                </a:lnTo>
                <a:lnTo>
                  <a:pt x="0" y="294465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89488">
            <a:off x="137532" y="544595"/>
            <a:ext cx="2388426" cy="2377739"/>
          </a:xfrm>
          <a:custGeom>
            <a:avLst/>
            <a:gdLst/>
            <a:ahLst/>
            <a:cxnLst/>
            <a:rect l="l" t="t" r="r" b="b"/>
            <a:pathLst>
              <a:path w="2388426" h="2377739">
                <a:moveTo>
                  <a:pt x="0" y="0"/>
                </a:moveTo>
                <a:lnTo>
                  <a:pt x="2388425" y="0"/>
                </a:lnTo>
                <a:lnTo>
                  <a:pt x="2388425" y="2377739"/>
                </a:lnTo>
                <a:lnTo>
                  <a:pt x="0" y="2377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52138" y="-57215"/>
            <a:ext cx="2450454" cy="2305181"/>
          </a:xfrm>
          <a:custGeom>
            <a:avLst/>
            <a:gdLst/>
            <a:ahLst/>
            <a:cxnLst/>
            <a:rect l="l" t="t" r="r" b="b"/>
            <a:pathLst>
              <a:path w="2450454" h="2305181">
                <a:moveTo>
                  <a:pt x="0" y="0"/>
                </a:moveTo>
                <a:lnTo>
                  <a:pt x="2450454" y="0"/>
                </a:lnTo>
                <a:lnTo>
                  <a:pt x="2450454" y="2305180"/>
                </a:lnTo>
                <a:lnTo>
                  <a:pt x="0" y="2305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4434" y="523549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51" y="8910833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21206" y="5026451"/>
            <a:ext cx="11465615" cy="217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5400" b="1" dirty="0">
                <a:solidFill>
                  <a:srgbClr val="006600"/>
                </a:solidFill>
                <a:latin typeface="KG Primary Penmanship" panose="020B0604020202020204" charset="0"/>
              </a:rPr>
              <a:t>Aim:</a:t>
            </a: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  <a:t> To immediately </a:t>
            </a:r>
            <a:r>
              <a:rPr lang="en-US" sz="6000" dirty="0">
                <a:solidFill>
                  <a:srgbClr val="006600"/>
                </a:solidFill>
                <a:latin typeface="KG Primary Penmanship" panose="020B0604020202020204" charset="0"/>
              </a:rPr>
              <a:t>capture</a:t>
            </a: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  <a:t> student interest, introduce the lesson's theme non-academically, and </a:t>
            </a:r>
            <a:r>
              <a:rPr lang="en-US" sz="5400" b="1" dirty="0">
                <a:solidFill>
                  <a:srgbClr val="006600"/>
                </a:solidFill>
                <a:latin typeface="KG Primary Penmanship" panose="020B0604020202020204" charset="0"/>
              </a:rPr>
              <a:t>create an aesthetically engaging start</a:t>
            </a: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  <a:t> using multimedia.</a:t>
            </a:r>
            <a:endParaRPr lang="en-US" sz="4800" dirty="0">
              <a:solidFill>
                <a:srgbClr val="006600"/>
              </a:solidFill>
              <a:latin typeface="KG Primary Penmanship" panose="020B0604020202020204" charset="0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849848" y="2456967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I. WARM-UP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0E06E-8759-4A40-B535-3A45174F5617}"/>
              </a:ext>
            </a:extLst>
          </p:cNvPr>
          <p:cNvSpPr txBox="1"/>
          <p:nvPr/>
        </p:nvSpPr>
        <p:spPr>
          <a:xfrm>
            <a:off x="3178843" y="3660661"/>
            <a:ext cx="12207978" cy="91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80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Who is faster?</a:t>
            </a:r>
          </a:p>
        </p:txBody>
      </p:sp>
    </p:spTree>
    <p:extLst>
      <p:ext uri="{BB962C8B-B14F-4D97-AF65-F5344CB8AC3E}">
        <p14:creationId xmlns:p14="http://schemas.microsoft.com/office/powerpoint/2010/main" val="21631108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2718229" y="5191030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4218772" y="-4867370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6765088" y="8814673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4"/>
                </a:moveTo>
                <a:lnTo>
                  <a:pt x="2125504" y="2944654"/>
                </a:lnTo>
                <a:lnTo>
                  <a:pt x="2125504" y="0"/>
                </a:lnTo>
                <a:lnTo>
                  <a:pt x="0" y="0"/>
                </a:lnTo>
                <a:lnTo>
                  <a:pt x="0" y="294465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89488">
            <a:off x="137532" y="544595"/>
            <a:ext cx="2388426" cy="2377739"/>
          </a:xfrm>
          <a:custGeom>
            <a:avLst/>
            <a:gdLst/>
            <a:ahLst/>
            <a:cxnLst/>
            <a:rect l="l" t="t" r="r" b="b"/>
            <a:pathLst>
              <a:path w="2388426" h="2377739">
                <a:moveTo>
                  <a:pt x="0" y="0"/>
                </a:moveTo>
                <a:lnTo>
                  <a:pt x="2388425" y="0"/>
                </a:lnTo>
                <a:lnTo>
                  <a:pt x="2388425" y="2377739"/>
                </a:lnTo>
                <a:lnTo>
                  <a:pt x="0" y="2377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52138" y="-57215"/>
            <a:ext cx="2450454" cy="2305181"/>
          </a:xfrm>
          <a:custGeom>
            <a:avLst/>
            <a:gdLst/>
            <a:ahLst/>
            <a:cxnLst/>
            <a:rect l="l" t="t" r="r" b="b"/>
            <a:pathLst>
              <a:path w="2450454" h="2305181">
                <a:moveTo>
                  <a:pt x="0" y="0"/>
                </a:moveTo>
                <a:lnTo>
                  <a:pt x="2450454" y="0"/>
                </a:lnTo>
                <a:lnTo>
                  <a:pt x="2450454" y="2305180"/>
                </a:lnTo>
                <a:lnTo>
                  <a:pt x="0" y="2305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4434" y="523549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51" y="8910833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5409" y="3748388"/>
            <a:ext cx="15038792" cy="3756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  <a:ea typeface="KG Primary Penmanship"/>
                <a:cs typeface="KG Primary Penmanship"/>
                <a:sym typeface="KG Primary Penmanship"/>
              </a:rPr>
              <a:t>The class is divided into 3 group</a:t>
            </a:r>
          </a:p>
          <a:p>
            <a:pPr marL="685800" indent="-685800" algn="ctr">
              <a:lnSpc>
                <a:spcPts val="4053"/>
              </a:lnSpc>
              <a:buFontTx/>
              <a:buChar char="-"/>
            </a:pP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  <a:t>You will see some famous or fictional couples on the screen.</a:t>
            </a:r>
          </a:p>
          <a:p>
            <a:pPr marL="685800" indent="-685800" algn="ctr">
              <a:lnSpc>
                <a:spcPts val="4053"/>
              </a:lnSpc>
              <a:buFontTx/>
              <a:buChar char="-"/>
            </a:pP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  <a:t>When you know who they are — raise your hand and say their names in English and describe what makes them a perfect match.</a:t>
            </a:r>
            <a:b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</a:br>
            <a:r>
              <a:rPr lang="en-US" sz="5400" dirty="0">
                <a:solidFill>
                  <a:srgbClr val="006600"/>
                </a:solidFill>
                <a:latin typeface="KG Primary Penmanship" panose="020B0604020202020204" charset="0"/>
              </a:rPr>
              <a:t>Example: </a:t>
            </a:r>
            <a:r>
              <a:rPr lang="en-US" sz="5400" i="1" dirty="0">
                <a:solidFill>
                  <a:srgbClr val="006600"/>
                </a:solidFill>
                <a:latin typeface="KG Primary Penmanship" panose="020B0604020202020204" charset="0"/>
              </a:rPr>
              <a:t>“Beauty and The Beast, they love each other because they are kind and loyal.”</a:t>
            </a:r>
            <a:endParaRPr lang="en-US" sz="5400" dirty="0">
              <a:solidFill>
                <a:srgbClr val="006600"/>
              </a:solidFill>
              <a:latin typeface="KG Primary Penmanship" panose="020B0604020202020204" charset="0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10653" y="1752575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I. WARM-UP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0E06E-8759-4A40-B535-3A45174F5617}"/>
              </a:ext>
            </a:extLst>
          </p:cNvPr>
          <p:cNvSpPr txBox="1"/>
          <p:nvPr/>
        </p:nvSpPr>
        <p:spPr>
          <a:xfrm>
            <a:off x="3100816" y="2666978"/>
            <a:ext cx="12207978" cy="919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80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Who is faster?</a:t>
            </a:r>
          </a:p>
        </p:txBody>
      </p:sp>
    </p:spTree>
    <p:extLst>
      <p:ext uri="{BB962C8B-B14F-4D97-AF65-F5344CB8AC3E}">
        <p14:creationId xmlns:p14="http://schemas.microsoft.com/office/powerpoint/2010/main" val="10983562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6765088" y="8814673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4"/>
                </a:moveTo>
                <a:lnTo>
                  <a:pt x="2125504" y="2944654"/>
                </a:lnTo>
                <a:lnTo>
                  <a:pt x="2125504" y="0"/>
                </a:lnTo>
                <a:lnTo>
                  <a:pt x="0" y="0"/>
                </a:lnTo>
                <a:lnTo>
                  <a:pt x="0" y="294465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89488">
            <a:off x="137532" y="544595"/>
            <a:ext cx="2388426" cy="2377739"/>
          </a:xfrm>
          <a:custGeom>
            <a:avLst/>
            <a:gdLst/>
            <a:ahLst/>
            <a:cxnLst/>
            <a:rect l="l" t="t" r="r" b="b"/>
            <a:pathLst>
              <a:path w="2388426" h="2377739">
                <a:moveTo>
                  <a:pt x="0" y="0"/>
                </a:moveTo>
                <a:lnTo>
                  <a:pt x="2388425" y="0"/>
                </a:lnTo>
                <a:lnTo>
                  <a:pt x="2388425" y="2377739"/>
                </a:lnTo>
                <a:lnTo>
                  <a:pt x="0" y="2377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52138" y="-57215"/>
            <a:ext cx="2450454" cy="2305181"/>
          </a:xfrm>
          <a:custGeom>
            <a:avLst/>
            <a:gdLst/>
            <a:ahLst/>
            <a:cxnLst/>
            <a:rect l="l" t="t" r="r" b="b"/>
            <a:pathLst>
              <a:path w="2450454" h="2305181">
                <a:moveTo>
                  <a:pt x="0" y="0"/>
                </a:moveTo>
                <a:lnTo>
                  <a:pt x="2450454" y="0"/>
                </a:lnTo>
                <a:lnTo>
                  <a:pt x="2450454" y="2305180"/>
                </a:lnTo>
                <a:lnTo>
                  <a:pt x="0" y="2305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4434" y="523549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51" y="8910833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54885" y="2578709"/>
            <a:ext cx="3987771" cy="6267129"/>
          </a:xfrm>
          <a:custGeom>
            <a:avLst/>
            <a:gdLst/>
            <a:ahLst/>
            <a:cxnLst/>
            <a:rect l="l" t="t" r="r" b="b"/>
            <a:pathLst>
              <a:path w="3987771" h="6267129">
                <a:moveTo>
                  <a:pt x="0" y="0"/>
                </a:moveTo>
                <a:lnTo>
                  <a:pt x="3987770" y="0"/>
                </a:lnTo>
                <a:lnTo>
                  <a:pt x="3987770" y="6267129"/>
                </a:lnTo>
                <a:lnTo>
                  <a:pt x="0" y="62671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073" t="-20068" r="-21911" b="-621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2301426" y="2578709"/>
            <a:ext cx="3914113" cy="6201199"/>
          </a:xfrm>
          <a:custGeom>
            <a:avLst/>
            <a:gdLst/>
            <a:ahLst/>
            <a:cxnLst/>
            <a:rect l="l" t="t" r="r" b="b"/>
            <a:pathLst>
              <a:path w="3914113" h="6201199">
                <a:moveTo>
                  <a:pt x="0" y="0"/>
                </a:moveTo>
                <a:lnTo>
                  <a:pt x="3914113" y="0"/>
                </a:lnTo>
                <a:lnTo>
                  <a:pt x="3914113" y="6201199"/>
                </a:lnTo>
                <a:lnTo>
                  <a:pt x="0" y="6201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083" t="-18498" r="-2659" b="-352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1966083" y="2578710"/>
            <a:ext cx="3990769" cy="6267129"/>
          </a:xfrm>
          <a:custGeom>
            <a:avLst/>
            <a:gdLst/>
            <a:ahLst/>
            <a:cxnLst/>
            <a:rect l="l" t="t" r="r" b="b"/>
            <a:pathLst>
              <a:path w="3990769" h="6267129">
                <a:moveTo>
                  <a:pt x="0" y="0"/>
                </a:moveTo>
                <a:lnTo>
                  <a:pt x="3990769" y="0"/>
                </a:lnTo>
                <a:lnTo>
                  <a:pt x="3990769" y="6267129"/>
                </a:lnTo>
                <a:lnTo>
                  <a:pt x="0" y="626712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0647" r="-7732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015628" y="1776956"/>
            <a:ext cx="12658629" cy="57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4504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Look at the following pictures and guess Who are they?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2592102">
            <a:off x="-3628106" y="-24029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V="1">
            <a:off x="16765088" y="8814673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4"/>
                </a:moveTo>
                <a:lnTo>
                  <a:pt x="2125504" y="2944654"/>
                </a:lnTo>
                <a:lnTo>
                  <a:pt x="2125504" y="0"/>
                </a:lnTo>
                <a:lnTo>
                  <a:pt x="0" y="0"/>
                </a:lnTo>
                <a:lnTo>
                  <a:pt x="0" y="294465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89488">
            <a:off x="137532" y="544595"/>
            <a:ext cx="2388426" cy="2377739"/>
          </a:xfrm>
          <a:custGeom>
            <a:avLst/>
            <a:gdLst/>
            <a:ahLst/>
            <a:cxnLst/>
            <a:rect l="l" t="t" r="r" b="b"/>
            <a:pathLst>
              <a:path w="2388426" h="2377739">
                <a:moveTo>
                  <a:pt x="0" y="0"/>
                </a:moveTo>
                <a:lnTo>
                  <a:pt x="2388425" y="0"/>
                </a:lnTo>
                <a:lnTo>
                  <a:pt x="2388425" y="2377739"/>
                </a:lnTo>
                <a:lnTo>
                  <a:pt x="0" y="2377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52138" y="-57215"/>
            <a:ext cx="2450454" cy="2305181"/>
          </a:xfrm>
          <a:custGeom>
            <a:avLst/>
            <a:gdLst/>
            <a:ahLst/>
            <a:cxnLst/>
            <a:rect l="l" t="t" r="r" b="b"/>
            <a:pathLst>
              <a:path w="2450454" h="2305181">
                <a:moveTo>
                  <a:pt x="0" y="0"/>
                </a:moveTo>
                <a:lnTo>
                  <a:pt x="2450454" y="0"/>
                </a:lnTo>
                <a:lnTo>
                  <a:pt x="2450454" y="2305180"/>
                </a:lnTo>
                <a:lnTo>
                  <a:pt x="0" y="2305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4434" y="523549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251" y="8910833"/>
            <a:ext cx="1233494" cy="1208824"/>
          </a:xfrm>
          <a:custGeom>
            <a:avLst/>
            <a:gdLst/>
            <a:ahLst/>
            <a:cxnLst/>
            <a:rect l="l" t="t" r="r" b="b"/>
            <a:pathLst>
              <a:path w="1233494" h="1208824">
                <a:moveTo>
                  <a:pt x="0" y="0"/>
                </a:moveTo>
                <a:lnTo>
                  <a:pt x="1233494" y="0"/>
                </a:lnTo>
                <a:lnTo>
                  <a:pt x="1233494" y="1208824"/>
                </a:lnTo>
                <a:lnTo>
                  <a:pt x="0" y="1208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89617" y="1777806"/>
            <a:ext cx="3987771" cy="6267129"/>
          </a:xfrm>
          <a:custGeom>
            <a:avLst/>
            <a:gdLst/>
            <a:ahLst/>
            <a:cxnLst/>
            <a:rect l="l" t="t" r="r" b="b"/>
            <a:pathLst>
              <a:path w="3987771" h="6267129">
                <a:moveTo>
                  <a:pt x="0" y="0"/>
                </a:moveTo>
                <a:lnTo>
                  <a:pt x="3987770" y="0"/>
                </a:lnTo>
                <a:lnTo>
                  <a:pt x="3987770" y="6267129"/>
                </a:lnTo>
                <a:lnTo>
                  <a:pt x="0" y="62671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073" t="-20068" r="-21911" b="-621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2333819" y="1843736"/>
            <a:ext cx="3914113" cy="6201199"/>
          </a:xfrm>
          <a:custGeom>
            <a:avLst/>
            <a:gdLst/>
            <a:ahLst/>
            <a:cxnLst/>
            <a:rect l="l" t="t" r="r" b="b"/>
            <a:pathLst>
              <a:path w="3914113" h="6201199">
                <a:moveTo>
                  <a:pt x="0" y="0"/>
                </a:moveTo>
                <a:lnTo>
                  <a:pt x="3914113" y="0"/>
                </a:lnTo>
                <a:lnTo>
                  <a:pt x="3914113" y="6201199"/>
                </a:lnTo>
                <a:lnTo>
                  <a:pt x="0" y="6201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083" t="-18498" r="-2659" b="-352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2042417" y="1777806"/>
            <a:ext cx="3990769" cy="6267129"/>
          </a:xfrm>
          <a:custGeom>
            <a:avLst/>
            <a:gdLst/>
            <a:ahLst/>
            <a:cxnLst/>
            <a:rect l="l" t="t" r="r" b="b"/>
            <a:pathLst>
              <a:path w="3990769" h="6267129">
                <a:moveTo>
                  <a:pt x="0" y="0"/>
                </a:moveTo>
                <a:lnTo>
                  <a:pt x="3990769" y="0"/>
                </a:lnTo>
                <a:lnTo>
                  <a:pt x="3990769" y="6267129"/>
                </a:lnTo>
                <a:lnTo>
                  <a:pt x="0" y="626712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0647" r="-7732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835893" y="1016617"/>
            <a:ext cx="12658629" cy="57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4504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Look at the following pictures and guess Who are they?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05EA9-7445-4EE6-8185-3BDD2F92892D}"/>
              </a:ext>
            </a:extLst>
          </p:cNvPr>
          <p:cNvSpPr txBox="1"/>
          <p:nvPr/>
        </p:nvSpPr>
        <p:spPr>
          <a:xfrm>
            <a:off x="873089" y="8173262"/>
            <a:ext cx="6052443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44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Cinderella &amp; Prince Charming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6435E-2642-491E-8F01-0AFC42F6369E}"/>
              </a:ext>
            </a:extLst>
          </p:cNvPr>
          <p:cNvSpPr txBox="1"/>
          <p:nvPr/>
        </p:nvSpPr>
        <p:spPr>
          <a:xfrm>
            <a:off x="6595942" y="8181219"/>
            <a:ext cx="5180736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44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Jack and Rose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7478DA-B913-4C58-BDE6-6341475A455D}"/>
              </a:ext>
            </a:extLst>
          </p:cNvPr>
          <p:cNvSpPr txBox="1"/>
          <p:nvPr/>
        </p:nvSpPr>
        <p:spPr>
          <a:xfrm>
            <a:off x="12063812" y="8153860"/>
            <a:ext cx="4454126" cy="170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44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Peter Parker &amp; MJ/ Tom Holland &amp; Zendaya (Spiderman)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AD3463-9CD4-4EC0-A89B-D848D4932923}"/>
              </a:ext>
            </a:extLst>
          </p:cNvPr>
          <p:cNvSpPr txBox="1"/>
          <p:nvPr/>
        </p:nvSpPr>
        <p:spPr>
          <a:xfrm>
            <a:off x="6553632" y="8761269"/>
            <a:ext cx="5180736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44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(Titanic)</a:t>
            </a:r>
          </a:p>
        </p:txBody>
      </p:sp>
    </p:spTree>
    <p:extLst>
      <p:ext uri="{BB962C8B-B14F-4D97-AF65-F5344CB8AC3E}">
        <p14:creationId xmlns:p14="http://schemas.microsoft.com/office/powerpoint/2010/main" val="189388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2980335" y="50645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3"/>
              <a:stretch>
                <a:fillRect l="-19505" r="-19505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7897044">
            <a:off x="14655371" y="-5506002"/>
            <a:ext cx="7673339" cy="10444950"/>
            <a:chOff x="0" y="0"/>
            <a:chExt cx="6350000" cy="8643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FB99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3"/>
              <a:stretch>
                <a:fillRect l="-19505" r="-1950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V="1">
            <a:off x="11805296" y="5935862"/>
            <a:ext cx="2125504" cy="2944653"/>
          </a:xfrm>
          <a:custGeom>
            <a:avLst/>
            <a:gdLst/>
            <a:ahLst/>
            <a:cxnLst/>
            <a:rect l="l" t="t" r="r" b="b"/>
            <a:pathLst>
              <a:path w="2125504" h="2944653">
                <a:moveTo>
                  <a:pt x="0" y="2944653"/>
                </a:moveTo>
                <a:lnTo>
                  <a:pt x="2125505" y="2944653"/>
                </a:lnTo>
                <a:lnTo>
                  <a:pt x="2125505" y="0"/>
                </a:lnTo>
                <a:lnTo>
                  <a:pt x="0" y="0"/>
                </a:lnTo>
                <a:lnTo>
                  <a:pt x="0" y="29446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34033" y="8808818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4"/>
                </a:lnTo>
                <a:lnTo>
                  <a:pt x="0" y="89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592102">
            <a:off x="-2211539" y="-3788186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1"/>
                </a:lnTo>
                <a:lnTo>
                  <a:pt x="0" y="68633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36038">
            <a:off x="15699573" y="7072194"/>
            <a:ext cx="2028859" cy="1908579"/>
          </a:xfrm>
          <a:custGeom>
            <a:avLst/>
            <a:gdLst/>
            <a:ahLst/>
            <a:cxnLst/>
            <a:rect l="l" t="t" r="r" b="b"/>
            <a:pathLst>
              <a:path w="2028859" h="1908579">
                <a:moveTo>
                  <a:pt x="0" y="0"/>
                </a:moveTo>
                <a:lnTo>
                  <a:pt x="2028859" y="0"/>
                </a:lnTo>
                <a:lnTo>
                  <a:pt x="2028859" y="1908579"/>
                </a:lnTo>
                <a:lnTo>
                  <a:pt x="0" y="1908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318316">
            <a:off x="97820" y="1706775"/>
            <a:ext cx="2062323" cy="2053095"/>
          </a:xfrm>
          <a:custGeom>
            <a:avLst/>
            <a:gdLst/>
            <a:ahLst/>
            <a:cxnLst/>
            <a:rect l="l" t="t" r="r" b="b"/>
            <a:pathLst>
              <a:path w="2062323" h="2053095">
                <a:moveTo>
                  <a:pt x="0" y="0"/>
                </a:moveTo>
                <a:lnTo>
                  <a:pt x="2062323" y="0"/>
                </a:lnTo>
                <a:lnTo>
                  <a:pt x="2062323" y="2053095"/>
                </a:lnTo>
                <a:lnTo>
                  <a:pt x="0" y="20530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75404" y="1287623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95800" y="5373786"/>
            <a:ext cx="8617125" cy="790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6307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Room code: 31402387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89055" y="3114278"/>
            <a:ext cx="14308512" cy="162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 dirty="0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Name 3 adjectives or nouns that describe your "Perfect Date" (places, characteristics, foods, condition,...) on </a:t>
            </a:r>
            <a:r>
              <a:rPr lang="en-US" sz="4700" dirty="0" err="1">
                <a:solidFill>
                  <a:srgbClr val="2A441E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Mentimeter</a:t>
            </a:r>
            <a:endParaRPr lang="en-US" sz="4700" dirty="0">
              <a:solidFill>
                <a:srgbClr val="2A441E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7897044">
            <a:off x="-4439262" y="6578424"/>
            <a:ext cx="7673339" cy="10444950"/>
            <a:chOff x="0" y="0"/>
            <a:chExt cx="6350000" cy="8643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4251259">
            <a:off x="-1831565" y="-3431660"/>
            <a:ext cx="7256212" cy="6863321"/>
          </a:xfrm>
          <a:custGeom>
            <a:avLst/>
            <a:gdLst/>
            <a:ahLst/>
            <a:cxnLst/>
            <a:rect l="l" t="t" r="r" b="b"/>
            <a:pathLst>
              <a:path w="7256212" h="6863321">
                <a:moveTo>
                  <a:pt x="0" y="0"/>
                </a:moveTo>
                <a:lnTo>
                  <a:pt x="7256212" y="0"/>
                </a:lnTo>
                <a:lnTo>
                  <a:pt x="7256212" y="6863320"/>
                </a:lnTo>
                <a:lnTo>
                  <a:pt x="0" y="686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33397">
            <a:off x="6443676" y="1376931"/>
            <a:ext cx="6024824" cy="1982715"/>
          </a:xfrm>
          <a:custGeom>
            <a:avLst/>
            <a:gdLst/>
            <a:ahLst/>
            <a:cxnLst/>
            <a:rect l="l" t="t" r="r" b="b"/>
            <a:pathLst>
              <a:path w="6024824" h="1982715">
                <a:moveTo>
                  <a:pt x="0" y="0"/>
                </a:moveTo>
                <a:lnTo>
                  <a:pt x="6024825" y="0"/>
                </a:lnTo>
                <a:lnTo>
                  <a:pt x="6024825" y="1982715"/>
                </a:lnTo>
                <a:lnTo>
                  <a:pt x="0" y="19827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7897044">
            <a:off x="15053922" y="-6095184"/>
            <a:ext cx="7673339" cy="10444950"/>
            <a:chOff x="0" y="0"/>
            <a:chExt cx="6350000" cy="86436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8AB5E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19505" r="-1950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110319" y="2036816"/>
            <a:ext cx="65883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II. PRE-LISTENING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2027" y="4244535"/>
            <a:ext cx="917311" cy="898965"/>
          </a:xfrm>
          <a:custGeom>
            <a:avLst/>
            <a:gdLst/>
            <a:ahLst/>
            <a:cxnLst/>
            <a:rect l="l" t="t" r="r" b="b"/>
            <a:pathLst>
              <a:path w="917311" h="898965">
                <a:moveTo>
                  <a:pt x="0" y="0"/>
                </a:moveTo>
                <a:lnTo>
                  <a:pt x="917311" y="0"/>
                </a:lnTo>
                <a:lnTo>
                  <a:pt x="917311" y="898965"/>
                </a:lnTo>
                <a:lnTo>
                  <a:pt x="0" y="8989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7748" y="8611136"/>
            <a:ext cx="1123180" cy="1100716"/>
          </a:xfrm>
          <a:custGeom>
            <a:avLst/>
            <a:gdLst/>
            <a:ahLst/>
            <a:cxnLst/>
            <a:rect l="l" t="t" r="r" b="b"/>
            <a:pathLst>
              <a:path w="1123180" h="1100716">
                <a:moveTo>
                  <a:pt x="0" y="0"/>
                </a:moveTo>
                <a:lnTo>
                  <a:pt x="1123180" y="0"/>
                </a:lnTo>
                <a:lnTo>
                  <a:pt x="1123180" y="1100716"/>
                </a:lnTo>
                <a:lnTo>
                  <a:pt x="0" y="11007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130605">
            <a:off x="565121" y="1500624"/>
            <a:ext cx="2046806" cy="2067787"/>
          </a:xfrm>
          <a:custGeom>
            <a:avLst/>
            <a:gdLst/>
            <a:ahLst/>
            <a:cxnLst/>
            <a:rect l="l" t="t" r="r" b="b"/>
            <a:pathLst>
              <a:path w="2046806" h="2067787">
                <a:moveTo>
                  <a:pt x="0" y="0"/>
                </a:moveTo>
                <a:lnTo>
                  <a:pt x="2046805" y="0"/>
                </a:lnTo>
                <a:lnTo>
                  <a:pt x="2046805" y="2067787"/>
                </a:lnTo>
                <a:lnTo>
                  <a:pt x="0" y="20677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84253" y="512556"/>
            <a:ext cx="2025020" cy="1984787"/>
          </a:xfrm>
          <a:custGeom>
            <a:avLst/>
            <a:gdLst/>
            <a:ahLst/>
            <a:cxnLst/>
            <a:rect l="l" t="t" r="r" b="b"/>
            <a:pathLst>
              <a:path w="2025020" h="1984787">
                <a:moveTo>
                  <a:pt x="0" y="0"/>
                </a:moveTo>
                <a:lnTo>
                  <a:pt x="2025019" y="0"/>
                </a:lnTo>
                <a:lnTo>
                  <a:pt x="2025019" y="1984788"/>
                </a:lnTo>
                <a:lnTo>
                  <a:pt x="0" y="1984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14831583" y="190351"/>
            <a:ext cx="2202256" cy="3050985"/>
          </a:xfrm>
          <a:custGeom>
            <a:avLst/>
            <a:gdLst/>
            <a:ahLst/>
            <a:cxnLst/>
            <a:rect l="l" t="t" r="r" b="b"/>
            <a:pathLst>
              <a:path w="2202256" h="3050985">
                <a:moveTo>
                  <a:pt x="0" y="3050985"/>
                </a:moveTo>
                <a:lnTo>
                  <a:pt x="2202256" y="3050985"/>
                </a:lnTo>
                <a:lnTo>
                  <a:pt x="2202256" y="0"/>
                </a:lnTo>
                <a:lnTo>
                  <a:pt x="0" y="0"/>
                </a:lnTo>
                <a:lnTo>
                  <a:pt x="0" y="305098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831583" y="7937943"/>
            <a:ext cx="3195946" cy="1133108"/>
          </a:xfrm>
          <a:custGeom>
            <a:avLst/>
            <a:gdLst/>
            <a:ahLst/>
            <a:cxnLst/>
            <a:rect l="l" t="t" r="r" b="b"/>
            <a:pathLst>
              <a:path w="3195946" h="1133108">
                <a:moveTo>
                  <a:pt x="0" y="0"/>
                </a:moveTo>
                <a:lnTo>
                  <a:pt x="3195946" y="0"/>
                </a:lnTo>
                <a:lnTo>
                  <a:pt x="3195946" y="1133108"/>
                </a:lnTo>
                <a:lnTo>
                  <a:pt x="0" y="1133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657600" y="5036141"/>
            <a:ext cx="11868187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5"/>
              </a:lnSpc>
            </a:pPr>
            <a:r>
              <a:rPr lang="en-US" sz="5400" b="1" dirty="0">
                <a:solidFill>
                  <a:schemeClr val="tx2"/>
                </a:solidFill>
                <a:latin typeface="KG Primary Penmanship" panose="020B0604020202020204" charset="0"/>
              </a:rPr>
              <a:t>Aim:</a:t>
            </a:r>
            <a:r>
              <a:rPr lang="en-US" sz="5400" dirty="0">
                <a:solidFill>
                  <a:schemeClr val="tx2"/>
                </a:solidFill>
                <a:latin typeface="KG Primary Penmanship" panose="020B0604020202020204" charset="0"/>
              </a:rPr>
              <a:t> To </a:t>
            </a:r>
            <a:r>
              <a:rPr lang="en-US" sz="5400" b="1" dirty="0">
                <a:solidFill>
                  <a:schemeClr val="tx2"/>
                </a:solidFill>
                <a:latin typeface="KG Primary Penmanship" panose="020B0604020202020204" charset="0"/>
              </a:rPr>
              <a:t>activate students' existing vocabulary and schema</a:t>
            </a:r>
            <a:r>
              <a:rPr lang="en-US" sz="5400" dirty="0">
                <a:solidFill>
                  <a:schemeClr val="tx2"/>
                </a:solidFill>
                <a:latin typeface="KG Primary Penmanship" panose="020B0604020202020204" charset="0"/>
              </a:rPr>
              <a:t> related to personality and relationships, ensuring they are linguistically prepared for the listening task, and to </a:t>
            </a:r>
            <a:r>
              <a:rPr lang="en-US" sz="5400" b="1" dirty="0">
                <a:solidFill>
                  <a:schemeClr val="tx2"/>
                </a:solidFill>
                <a:latin typeface="KG Primary Penmanship" panose="020B0604020202020204" charset="0"/>
              </a:rPr>
              <a:t>collect predictive data</a:t>
            </a:r>
            <a:r>
              <a:rPr lang="en-US" sz="5400" dirty="0">
                <a:solidFill>
                  <a:schemeClr val="tx2"/>
                </a:solidFill>
                <a:latin typeface="KG Primary Penmanship" panose="020B0604020202020204" charset="0"/>
              </a:rPr>
              <a:t> via digital tools.</a:t>
            </a:r>
            <a:endParaRPr lang="en-US" sz="4800" dirty="0">
              <a:solidFill>
                <a:schemeClr val="tx2"/>
              </a:solidFill>
              <a:latin typeface="KG Primary Penmanship" panose="020B0604020202020204" charset="0"/>
              <a:ea typeface="KG Primary Penmanship"/>
              <a:cs typeface="KG Primary Penmanship"/>
              <a:sym typeface="KG Primary Penmanship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06547" y="3648699"/>
            <a:ext cx="13253276" cy="706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7"/>
              </a:lnSpc>
            </a:pPr>
            <a:r>
              <a:rPr lang="en-US" sz="5619" dirty="0">
                <a:solidFill>
                  <a:srgbClr val="383C82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VOCABULARY BANK: DESCRIBING PEOPLE (PAGE 150)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862</Words>
  <Application>Microsoft Office PowerPoint</Application>
  <PresentationFormat>Custom</PresentationFormat>
  <Paragraphs>89</Paragraphs>
  <Slides>22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Francois One</vt:lpstr>
      <vt:lpstr>Arial</vt:lpstr>
      <vt:lpstr>KG Primary Penmanship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Colorful Cute Illustrative Group Project Presentation</dc:title>
  <cp:lastModifiedBy>Thêm Nếm</cp:lastModifiedBy>
  <cp:revision>5</cp:revision>
  <dcterms:created xsi:type="dcterms:W3CDTF">2006-08-16T00:00:00Z</dcterms:created>
  <dcterms:modified xsi:type="dcterms:W3CDTF">2025-10-08T13:48:14Z</dcterms:modified>
  <dc:identifier>DAG1E0g6hIU</dc:identifier>
</cp:coreProperties>
</file>